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372" r:id="rId2"/>
    <p:sldId id="407" r:id="rId3"/>
    <p:sldId id="406" r:id="rId4"/>
    <p:sldId id="410" r:id="rId5"/>
    <p:sldId id="408" r:id="rId6"/>
    <p:sldId id="411" r:id="rId7"/>
    <p:sldId id="412" r:id="rId8"/>
    <p:sldId id="390" r:id="rId9"/>
    <p:sldId id="421" r:id="rId10"/>
    <p:sldId id="425" r:id="rId11"/>
    <p:sldId id="424" r:id="rId12"/>
    <p:sldId id="426" r:id="rId13"/>
    <p:sldId id="428" r:id="rId14"/>
    <p:sldId id="423" r:id="rId15"/>
    <p:sldId id="422" r:id="rId16"/>
    <p:sldId id="427" r:id="rId17"/>
    <p:sldId id="409" r:id="rId18"/>
    <p:sldId id="420" r:id="rId19"/>
    <p:sldId id="418" r:id="rId20"/>
    <p:sldId id="417" r:id="rId21"/>
    <p:sldId id="416" r:id="rId22"/>
    <p:sldId id="395" r:id="rId23"/>
    <p:sldId id="371" r:id="rId24"/>
  </p:sldIdLst>
  <p:sldSz cx="9144000" cy="6858000" type="screen4x3"/>
  <p:notesSz cx="6858000" cy="9144000"/>
  <p:defaultTextStyle>
    <a:defPPr>
      <a:defRPr lang="en-US"/>
    </a:defPPr>
    <a:lvl1pPr algn="l" rtl="0" fontAlgn="base">
      <a:spcBef>
        <a:spcPct val="0"/>
      </a:spcBef>
      <a:spcAft>
        <a:spcPct val="0"/>
      </a:spcAft>
      <a:defRPr sz="5000" kern="1200">
        <a:solidFill>
          <a:schemeClr val="tx1"/>
        </a:solidFill>
        <a:latin typeface="Times New Roman" pitchFamily="18" charset="0"/>
        <a:ea typeface="+mn-ea"/>
        <a:cs typeface="Arial" pitchFamily="34" charset="0"/>
      </a:defRPr>
    </a:lvl1pPr>
    <a:lvl2pPr marL="457200" algn="l" rtl="0" fontAlgn="base">
      <a:spcBef>
        <a:spcPct val="0"/>
      </a:spcBef>
      <a:spcAft>
        <a:spcPct val="0"/>
      </a:spcAft>
      <a:defRPr sz="5000" kern="1200">
        <a:solidFill>
          <a:schemeClr val="tx1"/>
        </a:solidFill>
        <a:latin typeface="Times New Roman" pitchFamily="18" charset="0"/>
        <a:ea typeface="+mn-ea"/>
        <a:cs typeface="Arial" pitchFamily="34" charset="0"/>
      </a:defRPr>
    </a:lvl2pPr>
    <a:lvl3pPr marL="914400" algn="l" rtl="0" fontAlgn="base">
      <a:spcBef>
        <a:spcPct val="0"/>
      </a:spcBef>
      <a:spcAft>
        <a:spcPct val="0"/>
      </a:spcAft>
      <a:defRPr sz="5000" kern="1200">
        <a:solidFill>
          <a:schemeClr val="tx1"/>
        </a:solidFill>
        <a:latin typeface="Times New Roman" pitchFamily="18" charset="0"/>
        <a:ea typeface="+mn-ea"/>
        <a:cs typeface="Arial" pitchFamily="34" charset="0"/>
      </a:defRPr>
    </a:lvl3pPr>
    <a:lvl4pPr marL="1371600" algn="l" rtl="0" fontAlgn="base">
      <a:spcBef>
        <a:spcPct val="0"/>
      </a:spcBef>
      <a:spcAft>
        <a:spcPct val="0"/>
      </a:spcAft>
      <a:defRPr sz="5000" kern="1200">
        <a:solidFill>
          <a:schemeClr val="tx1"/>
        </a:solidFill>
        <a:latin typeface="Times New Roman" pitchFamily="18" charset="0"/>
        <a:ea typeface="+mn-ea"/>
        <a:cs typeface="Arial" pitchFamily="34" charset="0"/>
      </a:defRPr>
    </a:lvl4pPr>
    <a:lvl5pPr marL="1828800" algn="l" rtl="0" fontAlgn="base">
      <a:spcBef>
        <a:spcPct val="0"/>
      </a:spcBef>
      <a:spcAft>
        <a:spcPct val="0"/>
      </a:spcAft>
      <a:defRPr sz="5000" kern="1200">
        <a:solidFill>
          <a:schemeClr val="tx1"/>
        </a:solidFill>
        <a:latin typeface="Times New Roman" pitchFamily="18" charset="0"/>
        <a:ea typeface="+mn-ea"/>
        <a:cs typeface="Arial" pitchFamily="34" charset="0"/>
      </a:defRPr>
    </a:lvl5pPr>
    <a:lvl6pPr marL="2286000" algn="l" defTabSz="914400" rtl="0" eaLnBrk="1" latinLnBrk="0" hangingPunct="1">
      <a:defRPr sz="5000" kern="1200">
        <a:solidFill>
          <a:schemeClr val="tx1"/>
        </a:solidFill>
        <a:latin typeface="Times New Roman" pitchFamily="18" charset="0"/>
        <a:ea typeface="+mn-ea"/>
        <a:cs typeface="Arial" pitchFamily="34" charset="0"/>
      </a:defRPr>
    </a:lvl6pPr>
    <a:lvl7pPr marL="2743200" algn="l" defTabSz="914400" rtl="0" eaLnBrk="1" latinLnBrk="0" hangingPunct="1">
      <a:defRPr sz="5000" kern="1200">
        <a:solidFill>
          <a:schemeClr val="tx1"/>
        </a:solidFill>
        <a:latin typeface="Times New Roman" pitchFamily="18" charset="0"/>
        <a:ea typeface="+mn-ea"/>
        <a:cs typeface="Arial" pitchFamily="34" charset="0"/>
      </a:defRPr>
    </a:lvl7pPr>
    <a:lvl8pPr marL="3200400" algn="l" defTabSz="914400" rtl="0" eaLnBrk="1" latinLnBrk="0" hangingPunct="1">
      <a:defRPr sz="5000" kern="1200">
        <a:solidFill>
          <a:schemeClr val="tx1"/>
        </a:solidFill>
        <a:latin typeface="Times New Roman" pitchFamily="18" charset="0"/>
        <a:ea typeface="+mn-ea"/>
        <a:cs typeface="Arial" pitchFamily="34" charset="0"/>
      </a:defRPr>
    </a:lvl8pPr>
    <a:lvl9pPr marL="3657600" algn="l" defTabSz="914400" rtl="0" eaLnBrk="1" latinLnBrk="0" hangingPunct="1">
      <a:defRPr sz="5000" kern="1200">
        <a:solidFill>
          <a:schemeClr val="tx1"/>
        </a:solidFill>
        <a:latin typeface="Times New Roman" pitchFamily="18"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94"/>
    <a:srgbClr val="004BE0"/>
    <a:srgbClr val="4180FF"/>
    <a:srgbClr val="609E22"/>
    <a:srgbClr val="746F4C"/>
    <a:srgbClr val="FF0000"/>
    <a:srgbClr val="00133A"/>
    <a:srgbClr val="8DB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7" autoAdjust="0"/>
    <p:restoredTop sz="94660" autoAdjust="0"/>
  </p:normalViewPr>
  <p:slideViewPr>
    <p:cSldViewPr>
      <p:cViewPr varScale="1">
        <p:scale>
          <a:sx n="67" d="100"/>
          <a:sy n="67" d="100"/>
        </p:scale>
        <p:origin x="125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1331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331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1331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679C04B9-5D11-469C-97F8-444CBAD3C3E8}" type="slidenum">
              <a:rPr lang="en-US"/>
              <a:pPr>
                <a:defRPr/>
              </a:pPr>
              <a:t>‹#›</a:t>
            </a:fld>
            <a:endParaRPr lang="en-US"/>
          </a:p>
        </p:txBody>
      </p:sp>
    </p:spTree>
    <p:extLst>
      <p:ext uri="{BB962C8B-B14F-4D97-AF65-F5344CB8AC3E}">
        <p14:creationId xmlns:p14="http://schemas.microsoft.com/office/powerpoint/2010/main" val="28489974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2150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150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51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2151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FEFC8B59-1340-43C1-93A5-1D727BDBC3B9}" type="slidenum">
              <a:rPr lang="en-US"/>
              <a:pPr>
                <a:defRPr/>
              </a:pPr>
              <a:t>‹#›</a:t>
            </a:fld>
            <a:endParaRPr lang="en-US"/>
          </a:p>
        </p:txBody>
      </p:sp>
    </p:spTree>
    <p:extLst>
      <p:ext uri="{BB962C8B-B14F-4D97-AF65-F5344CB8AC3E}">
        <p14:creationId xmlns:p14="http://schemas.microsoft.com/office/powerpoint/2010/main" val="133428431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endParaRPr lang="en-GB"/>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180FF"/>
        </a:solidFill>
        <a:effectLst/>
      </p:bgPr>
    </p:bg>
    <p:spTree>
      <p:nvGrpSpPr>
        <p:cNvPr id="1" name=""/>
        <p:cNvGrpSpPr/>
        <p:nvPr/>
      </p:nvGrpSpPr>
      <p:grpSpPr>
        <a:xfrm>
          <a:off x="0" y="0"/>
          <a:ext cx="0" cy="0"/>
          <a:chOff x="0" y="0"/>
          <a:chExt cx="0" cy="0"/>
        </a:xfrm>
      </p:grpSpPr>
      <p:grpSp>
        <p:nvGrpSpPr>
          <p:cNvPr id="1026" name="Group 43"/>
          <p:cNvGrpSpPr>
            <a:grpSpLocks/>
          </p:cNvGrpSpPr>
          <p:nvPr userDrawn="1"/>
        </p:nvGrpSpPr>
        <p:grpSpPr bwMode="auto">
          <a:xfrm>
            <a:off x="-1588" y="0"/>
            <a:ext cx="9145588" cy="6858000"/>
            <a:chOff x="-1" y="0"/>
            <a:chExt cx="5761" cy="4320"/>
          </a:xfrm>
        </p:grpSpPr>
        <p:grpSp>
          <p:nvGrpSpPr>
            <p:cNvPr id="1027" name="Group 10"/>
            <p:cNvGrpSpPr>
              <a:grpSpLocks/>
            </p:cNvGrpSpPr>
            <p:nvPr userDrawn="1"/>
          </p:nvGrpSpPr>
          <p:grpSpPr bwMode="auto">
            <a:xfrm>
              <a:off x="288" y="0"/>
              <a:ext cx="864" cy="4320"/>
              <a:chOff x="288" y="0"/>
              <a:chExt cx="864" cy="4512"/>
            </a:xfrm>
          </p:grpSpPr>
          <p:sp>
            <p:nvSpPr>
              <p:cNvPr id="1031" name="Line 7"/>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2" name="Line 8"/>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3" name="Line 9"/>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grpSp>
          <p:nvGrpSpPr>
            <p:cNvPr id="1028" name="Group 11"/>
            <p:cNvGrpSpPr>
              <a:grpSpLocks/>
            </p:cNvGrpSpPr>
            <p:nvPr userDrawn="1"/>
          </p:nvGrpSpPr>
          <p:grpSpPr bwMode="auto">
            <a:xfrm>
              <a:off x="1584" y="0"/>
              <a:ext cx="864" cy="4320"/>
              <a:chOff x="288" y="0"/>
              <a:chExt cx="864" cy="4512"/>
            </a:xfrm>
          </p:grpSpPr>
          <p:sp>
            <p:nvSpPr>
              <p:cNvPr id="1036" name="Line 12"/>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37" name="Line 13"/>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38" name="Line 14"/>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grpSp>
          <p:nvGrpSpPr>
            <p:cNvPr id="1029" name="Group 15"/>
            <p:cNvGrpSpPr>
              <a:grpSpLocks/>
            </p:cNvGrpSpPr>
            <p:nvPr userDrawn="1"/>
          </p:nvGrpSpPr>
          <p:grpSpPr bwMode="auto">
            <a:xfrm>
              <a:off x="2880" y="0"/>
              <a:ext cx="864" cy="4320"/>
              <a:chOff x="288" y="0"/>
              <a:chExt cx="864" cy="4512"/>
            </a:xfrm>
          </p:grpSpPr>
          <p:sp>
            <p:nvSpPr>
              <p:cNvPr id="1040" name="Line 16"/>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41" name="Line 17"/>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42" name="Line 18"/>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grpSp>
          <p:nvGrpSpPr>
            <p:cNvPr id="1030" name="Group 19"/>
            <p:cNvGrpSpPr>
              <a:grpSpLocks/>
            </p:cNvGrpSpPr>
            <p:nvPr userDrawn="1"/>
          </p:nvGrpSpPr>
          <p:grpSpPr bwMode="auto">
            <a:xfrm>
              <a:off x="4176" y="0"/>
              <a:ext cx="864" cy="4320"/>
              <a:chOff x="288" y="0"/>
              <a:chExt cx="864" cy="4512"/>
            </a:xfrm>
          </p:grpSpPr>
          <p:sp>
            <p:nvSpPr>
              <p:cNvPr id="1044" name="Line 20"/>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45" name="Line 21"/>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46" name="Line 22"/>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sp>
          <p:nvSpPr>
            <p:cNvPr id="1048" name="Line 24"/>
            <p:cNvSpPr>
              <a:spLocks noChangeShapeType="1"/>
            </p:cNvSpPr>
            <p:nvPr userDrawn="1"/>
          </p:nvSpPr>
          <p:spPr bwMode="auto">
            <a:xfrm>
              <a:off x="5472" y="0"/>
              <a:ext cx="0" cy="4320"/>
            </a:xfrm>
            <a:prstGeom prst="line">
              <a:avLst/>
            </a:prstGeom>
            <a:noFill/>
            <a:ln w="9525">
              <a:solidFill>
                <a:srgbClr val="1D3A73"/>
              </a:solidFill>
              <a:round/>
              <a:headEnd/>
              <a:tailEnd/>
            </a:ln>
            <a:effectLst/>
          </p:spPr>
          <p:txBody>
            <a:bodyPr/>
            <a:lstStyle/>
            <a:p>
              <a:pPr>
                <a:defRPr/>
              </a:pPr>
              <a:endParaRPr lang="en-GB">
                <a:cs typeface="+mn-cs"/>
              </a:endParaRPr>
            </a:p>
          </p:txBody>
        </p:sp>
        <p:grpSp>
          <p:nvGrpSpPr>
            <p:cNvPr id="1032" name="Group 27"/>
            <p:cNvGrpSpPr>
              <a:grpSpLocks/>
            </p:cNvGrpSpPr>
            <p:nvPr userDrawn="1"/>
          </p:nvGrpSpPr>
          <p:grpSpPr bwMode="auto">
            <a:xfrm rot="-5400000">
              <a:off x="2448" y="-2448"/>
              <a:ext cx="864" cy="5760"/>
              <a:chOff x="288" y="0"/>
              <a:chExt cx="864" cy="4512"/>
            </a:xfrm>
          </p:grpSpPr>
          <p:sp>
            <p:nvSpPr>
              <p:cNvPr id="1052" name="Line 28"/>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53" name="Line 29"/>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54" name="Line 30"/>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grpSp>
          <p:nvGrpSpPr>
            <p:cNvPr id="1033" name="Group 31"/>
            <p:cNvGrpSpPr>
              <a:grpSpLocks/>
            </p:cNvGrpSpPr>
            <p:nvPr userDrawn="1"/>
          </p:nvGrpSpPr>
          <p:grpSpPr bwMode="auto">
            <a:xfrm rot="-5400000">
              <a:off x="2448" y="-1152"/>
              <a:ext cx="864" cy="5760"/>
              <a:chOff x="288" y="0"/>
              <a:chExt cx="864" cy="4512"/>
            </a:xfrm>
          </p:grpSpPr>
          <p:sp>
            <p:nvSpPr>
              <p:cNvPr id="1056" name="Line 32"/>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57" name="Line 33"/>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58" name="Line 34"/>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grpSp>
          <p:nvGrpSpPr>
            <p:cNvPr id="1034" name="Group 35"/>
            <p:cNvGrpSpPr>
              <a:grpSpLocks/>
            </p:cNvGrpSpPr>
            <p:nvPr userDrawn="1"/>
          </p:nvGrpSpPr>
          <p:grpSpPr bwMode="auto">
            <a:xfrm rot="-5400000">
              <a:off x="2448" y="96"/>
              <a:ext cx="864" cy="5760"/>
              <a:chOff x="288" y="0"/>
              <a:chExt cx="864" cy="4512"/>
            </a:xfrm>
          </p:grpSpPr>
          <p:sp>
            <p:nvSpPr>
              <p:cNvPr id="1060" name="Line 36"/>
              <p:cNvSpPr>
                <a:spLocks noChangeShapeType="1"/>
              </p:cNvSpPr>
              <p:nvPr userDrawn="1"/>
            </p:nvSpPr>
            <p:spPr bwMode="auto">
              <a:xfrm>
                <a:off x="288"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61" name="Line 37"/>
              <p:cNvSpPr>
                <a:spLocks noChangeShapeType="1"/>
              </p:cNvSpPr>
              <p:nvPr userDrawn="1"/>
            </p:nvSpPr>
            <p:spPr bwMode="auto">
              <a:xfrm>
                <a:off x="720"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62" name="Line 38"/>
              <p:cNvSpPr>
                <a:spLocks noChangeShapeType="1"/>
              </p:cNvSpPr>
              <p:nvPr userDrawn="1"/>
            </p:nvSpPr>
            <p:spPr bwMode="auto">
              <a:xfrm>
                <a:off x="1152" y="0"/>
                <a:ext cx="0" cy="4512"/>
              </a:xfrm>
              <a:prstGeom prst="line">
                <a:avLst/>
              </a:prstGeom>
              <a:noFill/>
              <a:ln w="9525">
                <a:solidFill>
                  <a:srgbClr val="1D3A73"/>
                </a:solidFill>
                <a:round/>
                <a:headEnd/>
                <a:tailEnd/>
              </a:ln>
              <a:effectLst/>
            </p:spPr>
            <p:txBody>
              <a:bodyPr/>
              <a:lstStyle/>
              <a:p>
                <a:pPr>
                  <a:defRPr/>
                </a:pPr>
                <a:endParaRPr lang="en-GB">
                  <a:cs typeface="+mn-cs"/>
                </a:endParaRPr>
              </a:p>
            </p:txBody>
          </p:sp>
        </p:grpSp>
        <p:sp>
          <p:nvSpPr>
            <p:cNvPr id="1065" name="Line 41"/>
            <p:cNvSpPr>
              <a:spLocks noChangeShapeType="1"/>
            </p:cNvSpPr>
            <p:nvPr userDrawn="1"/>
          </p:nvSpPr>
          <p:spPr bwMode="auto">
            <a:xfrm rot="16200000">
              <a:off x="2880" y="1440"/>
              <a:ext cx="0" cy="5760"/>
            </a:xfrm>
            <a:prstGeom prst="line">
              <a:avLst/>
            </a:prstGeom>
            <a:noFill/>
            <a:ln w="9525">
              <a:solidFill>
                <a:srgbClr val="1D3A73"/>
              </a:solidFill>
              <a:round/>
              <a:headEnd/>
              <a:tailEnd/>
            </a:ln>
            <a:effectLst/>
          </p:spPr>
          <p:txBody>
            <a:bodyPr/>
            <a:lstStyle/>
            <a:p>
              <a:pPr>
                <a:defRPr/>
              </a:pPr>
              <a:endParaRPr lang="en-GB">
                <a:cs typeface="+mn-cs"/>
              </a:endParaRPr>
            </a:p>
          </p:txBody>
        </p:sp>
        <p:sp>
          <p:nvSpPr>
            <p:cNvPr id="1066" name="Line 42"/>
            <p:cNvSpPr>
              <a:spLocks noChangeShapeType="1"/>
            </p:cNvSpPr>
            <p:nvPr userDrawn="1"/>
          </p:nvSpPr>
          <p:spPr bwMode="auto">
            <a:xfrm rot="16200000">
              <a:off x="2879" y="1007"/>
              <a:ext cx="0" cy="5760"/>
            </a:xfrm>
            <a:prstGeom prst="line">
              <a:avLst/>
            </a:prstGeom>
            <a:noFill/>
            <a:ln w="9525">
              <a:solidFill>
                <a:srgbClr val="1D3A73"/>
              </a:solidFill>
              <a:round/>
              <a:headEnd/>
              <a:tailEnd/>
            </a:ln>
            <a:effectLst/>
          </p:spPr>
          <p:txBody>
            <a:bodyPr/>
            <a:lstStyle/>
            <a:p>
              <a:pPr>
                <a:defRPr/>
              </a:pPr>
              <a:endParaRPr lang="en-GB">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vzoneinternational.com/"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Trade%20Licence%202017-18.pdf" TargetMode="External"/><Relationship Id="rId7" Type="http://schemas.openxmlformats.org/officeDocument/2006/relationships/hyperlink" Target="TRA%20New%20Certificate%202017.pdf" TargetMode="External"/><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hyperlink" Target="DPS%20Certificate%202018%20.jpg" TargetMode="Externa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4.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44.jpg"/><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3.jpeg"/><Relationship Id="rId1" Type="http://schemas.openxmlformats.org/officeDocument/2006/relationships/slideLayout" Target="../slideLayouts/slideLayout4.xml"/><Relationship Id="rId6" Type="http://schemas.openxmlformats.org/officeDocument/2006/relationships/image" Target="../media/image15.jpeg"/><Relationship Id="rId11" Type="http://schemas.openxmlformats.org/officeDocument/2006/relationships/image" Target="../media/image11.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2050" name="Rectangle 2"/>
          <p:cNvSpPr>
            <a:spLocks noChangeArrowheads="1"/>
          </p:cNvSpPr>
          <p:nvPr/>
        </p:nvSpPr>
        <p:spPr bwMode="auto">
          <a:xfrm>
            <a:off x="0" y="0"/>
            <a:ext cx="9144000" cy="990600"/>
          </a:xfrm>
          <a:prstGeom prst="rect">
            <a:avLst/>
          </a:prstGeom>
          <a:solidFill>
            <a:schemeClr val="bg1"/>
          </a:solidFill>
          <a:ln w="9525">
            <a:noFill/>
            <a:miter lim="800000"/>
            <a:headEnd/>
            <a:tailEnd/>
          </a:ln>
        </p:spPr>
        <p:txBody>
          <a:bodyPr wrap="none" anchor="ctr"/>
          <a:lstStyle/>
          <a:p>
            <a:pPr algn="ctr"/>
            <a:endParaRPr lang="en-US"/>
          </a:p>
        </p:txBody>
      </p:sp>
      <p:pic>
        <p:nvPicPr>
          <p:cNvPr id="2051" name="Picture 6" descr="E:\V Zone International\000 DBMC Back up - 20-02-10--\vzone1 - Logo.jpg"/>
          <p:cNvPicPr>
            <a:picLocks noChangeAspect="1" noChangeArrowheads="1"/>
          </p:cNvPicPr>
          <p:nvPr/>
        </p:nvPicPr>
        <p:blipFill>
          <a:blip r:embed="rId2" cstate="print"/>
          <a:srcRect/>
          <a:stretch>
            <a:fillRect/>
          </a:stretch>
        </p:blipFill>
        <p:spPr bwMode="auto">
          <a:xfrm>
            <a:off x="7239000" y="1"/>
            <a:ext cx="1905000" cy="960280"/>
          </a:xfrm>
          <a:prstGeom prst="rect">
            <a:avLst/>
          </a:prstGeom>
          <a:noFill/>
          <a:ln w="9525">
            <a:noFill/>
            <a:miter lim="800000"/>
            <a:headEnd/>
            <a:tailEnd/>
          </a:ln>
        </p:spPr>
      </p:pic>
      <p:sp>
        <p:nvSpPr>
          <p:cNvPr id="11" name="Rectangle 5"/>
          <p:cNvSpPr>
            <a:spLocks noChangeArrowheads="1"/>
          </p:cNvSpPr>
          <p:nvPr/>
        </p:nvSpPr>
        <p:spPr bwMode="auto">
          <a:xfrm>
            <a:off x="1066800" y="1066800"/>
            <a:ext cx="7239000" cy="1066800"/>
          </a:xfrm>
          <a:prstGeom prst="rect">
            <a:avLst/>
          </a:prstGeom>
          <a:noFill/>
          <a:ln w="9525">
            <a:noFill/>
            <a:miter lim="800000"/>
            <a:headEnd/>
            <a:tailEnd/>
          </a:ln>
          <a:effectLst/>
        </p:spPr>
        <p:txBody>
          <a:bodyPr/>
          <a:lstStyle/>
          <a:p>
            <a:pPr algn="ctr">
              <a:defRPr/>
            </a:pPr>
            <a:r>
              <a:rPr lang="en-US" sz="4000" b="1" dirty="0">
                <a:solidFill>
                  <a:schemeClr val="bg1"/>
                </a:solidFill>
                <a:effectLst>
                  <a:outerShdw blurRad="38100" dist="38100" dir="2700000" algn="tl">
                    <a:srgbClr val="000000"/>
                  </a:outerShdw>
                </a:effectLst>
                <a:latin typeface="Adobe Garamond Pro Bold" pitchFamily="18" charset="0"/>
                <a:cs typeface="+mn-cs"/>
              </a:rPr>
              <a:t>CORPORATE PROFILE</a:t>
            </a:r>
          </a:p>
        </p:txBody>
      </p:sp>
      <p:sp>
        <p:nvSpPr>
          <p:cNvPr id="9" name="Rectangle 5"/>
          <p:cNvSpPr>
            <a:spLocks noChangeArrowheads="1"/>
          </p:cNvSpPr>
          <p:nvPr/>
        </p:nvSpPr>
        <p:spPr bwMode="auto">
          <a:xfrm>
            <a:off x="-34344" y="5029200"/>
            <a:ext cx="9144000" cy="1600200"/>
          </a:xfrm>
          <a:prstGeom prst="rect">
            <a:avLst/>
          </a:prstGeom>
          <a:noFill/>
          <a:ln w="9525">
            <a:noFill/>
            <a:miter lim="800000"/>
            <a:headEnd/>
            <a:tailEnd/>
          </a:ln>
          <a:effectLst/>
        </p:spPr>
        <p:txBody>
          <a:bodyPr/>
          <a:lstStyle/>
          <a:p>
            <a:pPr algn="ctr">
              <a:defRPr/>
            </a:pPr>
            <a:r>
              <a:rPr lang="en-US" sz="2400" dirty="0">
                <a:solidFill>
                  <a:schemeClr val="bg1"/>
                </a:solidFill>
                <a:effectLst>
                  <a:outerShdw blurRad="38100" dist="38100" dir="2700000" algn="tl">
                    <a:srgbClr val="000000">
                      <a:alpha val="43137"/>
                    </a:srgbClr>
                  </a:outerShdw>
                </a:effectLst>
                <a:latin typeface="Adobe Garamond Pro Bold" pitchFamily="18" charset="0"/>
                <a:cs typeface="+mn-cs"/>
              </a:rPr>
              <a:t>V Zone International L.L.C. </a:t>
            </a:r>
          </a:p>
          <a:p>
            <a:pPr algn="ctr">
              <a:defRPr/>
            </a:pPr>
            <a:r>
              <a:rPr lang="en-US" sz="2000" dirty="0">
                <a:solidFill>
                  <a:schemeClr val="bg1"/>
                </a:solidFill>
                <a:effectLst>
                  <a:outerShdw blurRad="38100" dist="38100" dir="2700000" algn="tl">
                    <a:srgbClr val="000000">
                      <a:alpha val="43137"/>
                    </a:srgbClr>
                  </a:outerShdw>
                </a:effectLst>
                <a:latin typeface="Adobe Garamond Pro Bold" pitchFamily="18" charset="0"/>
                <a:cs typeface="+mn-cs"/>
              </a:rPr>
              <a:t>Post Box 95607 Dubai - U.A.E, Tel: +971 4 238 9906, Fax: +971 4 238 9907</a:t>
            </a:r>
          </a:p>
          <a:p>
            <a:pPr algn="ctr">
              <a:defRPr/>
            </a:pPr>
            <a:r>
              <a:rPr lang="en-US" sz="2000" dirty="0">
                <a:solidFill>
                  <a:schemeClr val="bg1"/>
                </a:solidFill>
                <a:effectLst>
                  <a:outerShdw blurRad="38100" dist="38100" dir="2700000" algn="tl">
                    <a:srgbClr val="000000">
                      <a:alpha val="43137"/>
                    </a:srgbClr>
                  </a:outerShdw>
                </a:effectLst>
                <a:latin typeface="Adobe Garamond Pro Bold" pitchFamily="18" charset="0"/>
                <a:cs typeface="+mn-cs"/>
              </a:rPr>
              <a:t>E-mail: info@vzoneinternational.com ,  Website: </a:t>
            </a:r>
            <a:r>
              <a:rPr lang="en-US" sz="2000" dirty="0">
                <a:solidFill>
                  <a:schemeClr val="bg1"/>
                </a:solidFill>
                <a:effectLst>
                  <a:outerShdw blurRad="38100" dist="38100" dir="2700000" algn="tl">
                    <a:srgbClr val="000000">
                      <a:alpha val="43137"/>
                    </a:srgbClr>
                  </a:outerShdw>
                </a:effectLst>
                <a:latin typeface="Adobe Garamond Pro Bold" pitchFamily="18" charset="0"/>
                <a:cs typeface="+mn-cs"/>
                <a:hlinkClick r:id="rId3"/>
              </a:rPr>
              <a:t>www.vzoneinternational.com</a:t>
            </a:r>
            <a:endParaRPr lang="en-US" sz="2000" dirty="0">
              <a:solidFill>
                <a:schemeClr val="bg1"/>
              </a:solidFill>
              <a:effectLst>
                <a:outerShdw blurRad="38100" dist="38100" dir="2700000" algn="tl">
                  <a:srgbClr val="000000">
                    <a:alpha val="43137"/>
                  </a:srgbClr>
                </a:outerShdw>
              </a:effectLst>
              <a:latin typeface="Adobe Garamond Pro Bold" pitchFamily="18" charset="0"/>
              <a:cs typeface="+mn-cs"/>
            </a:endParaRPr>
          </a:p>
          <a:p>
            <a:pPr algn="ctr">
              <a:defRPr/>
            </a:pPr>
            <a:r>
              <a:rPr lang="en-US" sz="2400" dirty="0">
                <a:solidFill>
                  <a:schemeClr val="bg1"/>
                </a:solidFill>
                <a:effectLst>
                  <a:outerShdw blurRad="38100" dist="38100" dir="2700000" algn="tl">
                    <a:srgbClr val="000000">
                      <a:alpha val="43137"/>
                    </a:srgbClr>
                  </a:outerShdw>
                </a:effectLst>
                <a:latin typeface="Adobe Garamond Pro Bold" pitchFamily="18" charset="0"/>
              </a:rPr>
              <a:t>US - UK - </a:t>
            </a:r>
            <a:r>
              <a:rPr lang="en-US" sz="2400" dirty="0">
                <a:solidFill>
                  <a:schemeClr val="bg1"/>
                </a:solidFill>
                <a:effectLst>
                  <a:outerShdw blurRad="38100" dist="38100" dir="2700000" algn="tl">
                    <a:srgbClr val="000000">
                      <a:alpha val="43137"/>
                    </a:srgbClr>
                  </a:outerShdw>
                </a:effectLst>
                <a:latin typeface="Adobe Garamond Pro Bold" pitchFamily="18" charset="0"/>
                <a:cs typeface="+mn-cs"/>
              </a:rPr>
              <a:t>UAE - OMAN - QATAR</a:t>
            </a:r>
            <a:endParaRPr lang="en-US" sz="2000" dirty="0">
              <a:solidFill>
                <a:schemeClr val="bg1"/>
              </a:solidFill>
              <a:effectLst>
                <a:outerShdw blurRad="38100" dist="38100" dir="2700000" algn="tl">
                  <a:srgbClr val="000000">
                    <a:alpha val="43137"/>
                  </a:srgbClr>
                </a:outerShdw>
              </a:effectLst>
              <a:latin typeface="Adobe Garamond Pro Bold" pitchFamily="18" charset="0"/>
              <a:cs typeface="+mn-cs"/>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64208" y="1770888"/>
            <a:ext cx="5815584" cy="3316224"/>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228600" y="9148"/>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FEATURES &amp; 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graphicFrame>
        <p:nvGraphicFramePr>
          <p:cNvPr id="6" name="Table 5"/>
          <p:cNvGraphicFramePr>
            <a:graphicFrameLocks noGrp="1"/>
          </p:cNvGraphicFramePr>
          <p:nvPr>
            <p:extLst>
              <p:ext uri="{D42A27DB-BD31-4B8C-83A1-F6EECF244321}">
                <p14:modId xmlns:p14="http://schemas.microsoft.com/office/powerpoint/2010/main" val="1415959746"/>
              </p:ext>
            </p:extLst>
          </p:nvPr>
        </p:nvGraphicFramePr>
        <p:xfrm>
          <a:off x="76200" y="1362440"/>
          <a:ext cx="8915400" cy="5339638"/>
        </p:xfrm>
        <a:graphic>
          <a:graphicData uri="http://schemas.openxmlformats.org/drawingml/2006/table">
            <a:tbl>
              <a:tblPr firstRow="1" firstCol="1" bandRow="1">
                <a:tableStyleId>{B301B821-A1FF-4177-AEE7-76D212191A09}</a:tableStyleId>
              </a:tblPr>
              <a:tblGrid>
                <a:gridCol w="1315462">
                  <a:extLst>
                    <a:ext uri="{9D8B030D-6E8A-4147-A177-3AD203B41FA5}">
                      <a16:colId xmlns:a16="http://schemas.microsoft.com/office/drawing/2014/main" val="20000"/>
                    </a:ext>
                  </a:extLst>
                </a:gridCol>
                <a:gridCol w="2799338">
                  <a:extLst>
                    <a:ext uri="{9D8B030D-6E8A-4147-A177-3AD203B41FA5}">
                      <a16:colId xmlns:a16="http://schemas.microsoft.com/office/drawing/2014/main" val="20001"/>
                    </a:ext>
                  </a:extLst>
                </a:gridCol>
                <a:gridCol w="4800600">
                  <a:extLst>
                    <a:ext uri="{9D8B030D-6E8A-4147-A177-3AD203B41FA5}">
                      <a16:colId xmlns:a16="http://schemas.microsoft.com/office/drawing/2014/main" val="20002"/>
                    </a:ext>
                  </a:extLst>
                </a:gridCol>
              </a:tblGrid>
              <a:tr h="390147">
                <a:tc>
                  <a:txBody>
                    <a:bodyPr/>
                    <a:lstStyle/>
                    <a:p>
                      <a:pPr marL="0" algn="l" defTabSz="457200" rtl="0" eaLnBrk="1" latinLnBrk="0" hangingPunct="1">
                        <a:spcAft>
                          <a:spcPts val="0"/>
                        </a:spcAft>
                      </a:pPr>
                      <a:r>
                        <a:rPr lang="en-GB" sz="2000" b="1" kern="1200" dirty="0">
                          <a:solidFill>
                            <a:schemeClr val="lt1"/>
                          </a:solidFill>
                          <a:effectLst/>
                          <a:latin typeface="+mn-lt"/>
                          <a:ea typeface="+mn-ea"/>
                          <a:cs typeface="+mn-cs"/>
                        </a:rPr>
                        <a:t>Item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spcAft>
                          <a:spcPts val="0"/>
                        </a:spcAft>
                      </a:pPr>
                      <a:r>
                        <a:rPr lang="en-US" sz="2000" b="1" kern="1200" dirty="0">
                          <a:solidFill>
                            <a:schemeClr val="lt1"/>
                          </a:solidFill>
                          <a:effectLst/>
                          <a:latin typeface="+mn-lt"/>
                          <a:ea typeface="+mn-ea"/>
                          <a:cs typeface="+mn-cs"/>
                        </a:rPr>
                        <a:t>Deliverables</a:t>
                      </a:r>
                      <a:endParaRPr lang="en-GB" sz="2000" b="1" kern="12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effectLst/>
                          <a:latin typeface="+mn-lt"/>
                          <a:ea typeface="+mn-ea"/>
                          <a:cs typeface="+mn-cs"/>
                        </a:rPr>
                        <a:t>Advantages</a:t>
                      </a:r>
                      <a:endParaRPr lang="en-GB" sz="2000" b="1" kern="12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524021">
                <a:tc>
                  <a:txBody>
                    <a:bodyPr/>
                    <a:lstStyle/>
                    <a:p>
                      <a:pPr lvl="0"/>
                      <a:endParaRPr lang="en-US" sz="2000" dirty="0"/>
                    </a:p>
                    <a:p>
                      <a:pPr lvl="0"/>
                      <a:r>
                        <a:rPr lang="en-US" sz="2000" dirty="0"/>
                        <a:t>Quality</a:t>
                      </a:r>
                      <a:r>
                        <a:rPr lang="en-US" sz="2000" baseline="0" dirty="0"/>
                        <a:t> Control </a:t>
                      </a:r>
                      <a:endParaRPr lang="en-US" sz="200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Live TEMP.</a:t>
                      </a:r>
                      <a:r>
                        <a:rPr lang="en-GB" sz="1800" kern="1200" baseline="0" dirty="0">
                          <a:solidFill>
                            <a:schemeClr val="dk1"/>
                          </a:solidFill>
                          <a:latin typeface="+mn-lt"/>
                          <a:ea typeface="+mn-ea"/>
                          <a:cs typeface="+mn-cs"/>
                        </a:rPr>
                        <a:t>  Status</a:t>
                      </a:r>
                      <a:endParaRPr lang="en-GB" sz="1800" kern="1200" dirty="0">
                        <a:solidFill>
                          <a:schemeClr val="dk1"/>
                        </a:solidFill>
                        <a:latin typeface="+mn-lt"/>
                        <a:ea typeface="+mn-ea"/>
                        <a:cs typeface="+mn-cs"/>
                      </a:endParaRPr>
                    </a:p>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Trip based TEMP.</a:t>
                      </a:r>
                      <a:r>
                        <a:rPr lang="en-GB" sz="1800" kern="1200" baseline="0" dirty="0">
                          <a:solidFill>
                            <a:schemeClr val="dk1"/>
                          </a:solidFill>
                          <a:latin typeface="+mn-lt"/>
                          <a:ea typeface="+mn-ea"/>
                          <a:cs typeface="+mn-cs"/>
                        </a:rPr>
                        <a:t> </a:t>
                      </a:r>
                      <a:r>
                        <a:rPr lang="en-GB" sz="1800" kern="1200" dirty="0">
                          <a:solidFill>
                            <a:schemeClr val="dk1"/>
                          </a:solidFill>
                          <a:latin typeface="+mn-lt"/>
                          <a:ea typeface="+mn-ea"/>
                          <a:cs typeface="+mn-cs"/>
                        </a:rPr>
                        <a:t>reports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GB" sz="1800" kern="1200" dirty="0">
                          <a:solidFill>
                            <a:schemeClr val="dk1"/>
                          </a:solidFill>
                          <a:latin typeface="+mn-lt"/>
                          <a:ea typeface="+mn-ea"/>
                          <a:cs typeface="+mn-cs"/>
                        </a:rPr>
                        <a:t>Real time</a:t>
                      </a:r>
                      <a:r>
                        <a:rPr lang="en-GB" sz="1800" kern="1200" baseline="0" dirty="0">
                          <a:solidFill>
                            <a:schemeClr val="dk1"/>
                          </a:solidFill>
                          <a:latin typeface="+mn-lt"/>
                          <a:ea typeface="+mn-ea"/>
                          <a:cs typeface="+mn-cs"/>
                        </a:rPr>
                        <a:t> info of the </a:t>
                      </a: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a:t>
                      </a:r>
                    </a:p>
                    <a:p>
                      <a:pPr marL="285750" marR="0" lvl="0"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GB" sz="1800" kern="1200" baseline="0" dirty="0">
                          <a:solidFill>
                            <a:schemeClr val="dk1"/>
                          </a:solidFill>
                          <a:latin typeface="+mn-lt"/>
                          <a:ea typeface="+mn-ea"/>
                          <a:cs typeface="+mn-cs"/>
                        </a:rPr>
                        <a:t>More Quality control – Driver More Focused</a:t>
                      </a:r>
                    </a:p>
                    <a:p>
                      <a:pPr marL="285750" indent="-285750" algn="l">
                        <a:lnSpc>
                          <a:spcPct val="150000"/>
                        </a:lnSpc>
                        <a:spcAft>
                          <a:spcPts val="0"/>
                        </a:spcAft>
                        <a:buFont typeface="Wingdings" panose="05000000000000000000" pitchFamily="2" charset="2"/>
                        <a:buChar char="Ø"/>
                      </a:pPr>
                      <a:r>
                        <a:rPr lang="en-GB" sz="1800" kern="1200" baseline="0" dirty="0">
                          <a:solidFill>
                            <a:schemeClr val="dk1"/>
                          </a:solidFill>
                          <a:latin typeface="+mn-lt"/>
                          <a:ea typeface="+mn-ea"/>
                          <a:cs typeface="+mn-cs"/>
                        </a:rPr>
                        <a:t>Better Auditing Reports based on Clients deliveries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219217">
                <a:tc>
                  <a:txBody>
                    <a:bodyPr/>
                    <a:lstStyle/>
                    <a:p>
                      <a:pPr lvl="0"/>
                      <a:endParaRPr lang="en-US" sz="2000" dirty="0"/>
                    </a:p>
                    <a:p>
                      <a:pPr lvl="0"/>
                      <a:r>
                        <a:rPr lang="en-US" sz="2000" dirty="0"/>
                        <a:t>Alerts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High</a:t>
                      </a:r>
                      <a:r>
                        <a:rPr lang="en-GB" sz="1800" kern="1200" baseline="0" dirty="0">
                          <a:solidFill>
                            <a:schemeClr val="dk1"/>
                          </a:solidFill>
                          <a:latin typeface="+mn-lt"/>
                          <a:ea typeface="+mn-ea"/>
                          <a:cs typeface="+mn-cs"/>
                        </a:rPr>
                        <a:t> </a:t>
                      </a: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Alerts</a:t>
                      </a:r>
                    </a:p>
                    <a:p>
                      <a:pPr marL="457200" lvl="0" indent="-457200" algn="l" defTabSz="914400" rtl="0" eaLnBrk="1" latinLnBrk="0" hangingPunct="1">
                        <a:lnSpc>
                          <a:spcPct val="150000"/>
                        </a:lnSpc>
                        <a:buFont typeface="Wingdings" panose="05000000000000000000" pitchFamily="2" charset="2"/>
                        <a:buChar char="Ø"/>
                      </a:pPr>
                      <a:r>
                        <a:rPr lang="en-GB" sz="1800" kern="1200" baseline="0" dirty="0">
                          <a:solidFill>
                            <a:schemeClr val="dk1"/>
                          </a:solidFill>
                          <a:latin typeface="+mn-lt"/>
                          <a:ea typeface="+mn-ea"/>
                          <a:cs typeface="+mn-cs"/>
                        </a:rPr>
                        <a:t>Low </a:t>
                      </a: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Alerts</a:t>
                      </a:r>
                    </a:p>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Restore Alerts</a:t>
                      </a:r>
                      <a:endParaRPr lang="en-GB" sz="1800" kern="1200" dirty="0">
                        <a:solidFill>
                          <a:schemeClr val="dk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GB" sz="1800" kern="1200" dirty="0">
                          <a:solidFill>
                            <a:schemeClr val="dk1"/>
                          </a:solidFill>
                          <a:effectLst/>
                          <a:latin typeface="+mn-lt"/>
                          <a:ea typeface="+mn-ea"/>
                          <a:cs typeface="+mn-cs"/>
                        </a:rPr>
                        <a:t>Real</a:t>
                      </a:r>
                      <a:r>
                        <a:rPr lang="en-GB" sz="1800" kern="1200" baseline="0" dirty="0">
                          <a:solidFill>
                            <a:schemeClr val="dk1"/>
                          </a:solidFill>
                          <a:effectLst/>
                          <a:latin typeface="+mn-lt"/>
                          <a:ea typeface="+mn-ea"/>
                          <a:cs typeface="+mn-cs"/>
                        </a:rPr>
                        <a:t> time &amp; </a:t>
                      </a:r>
                      <a:r>
                        <a:rPr lang="en-GB" sz="1800" b="1" kern="1200" dirty="0">
                          <a:solidFill>
                            <a:schemeClr val="dk1"/>
                          </a:solidFill>
                          <a:effectLst/>
                          <a:latin typeface="+mn-lt"/>
                          <a:ea typeface="+mn-ea"/>
                          <a:cs typeface="+mn-cs"/>
                        </a:rPr>
                        <a:t>Proactive </a:t>
                      </a:r>
                      <a:r>
                        <a:rPr lang="en-GB" sz="1800" kern="1200" baseline="0" dirty="0">
                          <a:solidFill>
                            <a:schemeClr val="dk1"/>
                          </a:solidFill>
                          <a:effectLst/>
                          <a:latin typeface="+mn-lt"/>
                          <a:ea typeface="+mn-ea"/>
                          <a:cs typeface="+mn-cs"/>
                        </a:rPr>
                        <a:t>Quality control </a:t>
                      </a:r>
                    </a:p>
                    <a:p>
                      <a:pPr marL="285750" indent="-285750" algn="l" defTabSz="914400" rtl="0" eaLnBrk="1" latinLnBrk="0" hangingPunct="1">
                        <a:lnSpc>
                          <a:spcPct val="150000"/>
                        </a:lnSpc>
                        <a:spcAft>
                          <a:spcPts val="0"/>
                        </a:spcAft>
                        <a:buFont typeface="Wingdings" panose="05000000000000000000" pitchFamily="2" charset="2"/>
                        <a:buChar char="Ø"/>
                      </a:pPr>
                      <a:r>
                        <a:rPr lang="en-GB" sz="1800" kern="1200" dirty="0">
                          <a:solidFill>
                            <a:schemeClr val="dk1"/>
                          </a:solidFill>
                          <a:effectLst/>
                          <a:latin typeface="+mn-lt"/>
                          <a:ea typeface="+mn-ea"/>
                          <a:cs typeface="+mn-cs"/>
                        </a:rPr>
                        <a:t>Fleet</a:t>
                      </a:r>
                      <a:r>
                        <a:rPr lang="en-GB" sz="1800" kern="1200" baseline="0" dirty="0">
                          <a:solidFill>
                            <a:schemeClr val="dk1"/>
                          </a:solidFill>
                          <a:effectLst/>
                          <a:latin typeface="+mn-lt"/>
                          <a:ea typeface="+mn-ea"/>
                          <a:cs typeface="+mn-cs"/>
                        </a:rPr>
                        <a:t> Coordinators More FOCUSED</a:t>
                      </a:r>
                    </a:p>
                    <a:p>
                      <a:pPr marL="285750" indent="-285750" algn="l" defTabSz="914400" rtl="0" eaLnBrk="1" latinLnBrk="0" hangingPunct="1">
                        <a:lnSpc>
                          <a:spcPct val="150000"/>
                        </a:lnSpc>
                        <a:spcAft>
                          <a:spcPts val="0"/>
                        </a:spcAft>
                        <a:buFont typeface="Wingdings" panose="05000000000000000000" pitchFamily="2" charset="2"/>
                        <a:buChar char="Ø"/>
                      </a:pPr>
                      <a:r>
                        <a:rPr lang="en-GB" sz="1800" b="1" kern="1200" baseline="0" dirty="0">
                          <a:solidFill>
                            <a:schemeClr val="dk1"/>
                          </a:solidFill>
                          <a:effectLst/>
                          <a:latin typeface="+mn-lt"/>
                          <a:ea typeface="+mn-ea"/>
                          <a:cs typeface="+mn-cs"/>
                        </a:rPr>
                        <a:t>~95 % violation alerts reduced in SHJ</a:t>
                      </a:r>
                      <a:endParaRPr lang="en-GB" sz="1800" b="1"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14413">
                <a:tc>
                  <a:txBody>
                    <a:bodyPr/>
                    <a:lstStyle/>
                    <a:p>
                      <a:pPr lvl="0"/>
                      <a:endParaRPr lang="en-US" sz="2000" dirty="0"/>
                    </a:p>
                    <a:p>
                      <a:pPr lvl="0"/>
                      <a:r>
                        <a:rPr lang="en-US" sz="2000" dirty="0"/>
                        <a:t>Reports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Event Log Reports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defTabSz="914400" rtl="0" eaLnBrk="1" latinLnBrk="0" hangingPunct="1">
                        <a:lnSpc>
                          <a:spcPct val="150000"/>
                        </a:lnSpc>
                        <a:spcAft>
                          <a:spcPts val="0"/>
                        </a:spcAft>
                        <a:buFont typeface="Wingdings" panose="05000000000000000000" pitchFamily="2" charset="2"/>
                        <a:buChar char="Ø"/>
                      </a:pPr>
                      <a:r>
                        <a:rPr lang="en-GB" sz="1800" kern="1200" dirty="0">
                          <a:solidFill>
                            <a:schemeClr val="dk1"/>
                          </a:solidFill>
                          <a:effectLst/>
                          <a:latin typeface="+mn-lt"/>
                          <a:ea typeface="+mn-ea"/>
                          <a:cs typeface="+mn-cs"/>
                        </a:rPr>
                        <a:t>Better auditing of TEMP violations</a:t>
                      </a:r>
                    </a:p>
                    <a:p>
                      <a:pPr marL="285750" indent="-285750" algn="l" defTabSz="914400" rtl="0" eaLnBrk="1" latinLnBrk="0" hangingPunct="1">
                        <a:lnSpc>
                          <a:spcPct val="150000"/>
                        </a:lnSpc>
                        <a:spcAft>
                          <a:spcPts val="0"/>
                        </a:spcAft>
                        <a:buFont typeface="Wingdings" panose="05000000000000000000" pitchFamily="2" charset="2"/>
                        <a:buChar char="Ø"/>
                      </a:pPr>
                      <a:r>
                        <a:rPr lang="en-GB" sz="1800" kern="1200" dirty="0">
                          <a:solidFill>
                            <a:schemeClr val="dk1"/>
                          </a:solidFill>
                          <a:effectLst/>
                          <a:latin typeface="+mn-lt"/>
                          <a:ea typeface="+mn-ea"/>
                          <a:cs typeface="+mn-cs"/>
                        </a:rPr>
                        <a:t>Higher visibility for management and QC Dept.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219217">
                <a:tc>
                  <a:txBody>
                    <a:bodyPr/>
                    <a:lstStyle/>
                    <a:p>
                      <a:pPr marL="0" lvl="0" indent="0" algn="l" defTabSz="914400" rtl="0" eaLnBrk="1" latinLnBrk="0" hangingPunct="1">
                        <a:buFont typeface="Wingdings" panose="05000000000000000000" pitchFamily="2" charset="2"/>
                        <a:buNone/>
                      </a:pPr>
                      <a:r>
                        <a:rPr lang="en-GB" sz="1800" kern="1200" dirty="0">
                          <a:solidFill>
                            <a:schemeClr val="dk1"/>
                          </a:solidFill>
                          <a:latin typeface="+mn-lt"/>
                          <a:ea typeface="+mn-ea"/>
                          <a:cs typeface="+mn-cs"/>
                        </a:rPr>
                        <a:t>TEMP.</a:t>
                      </a:r>
                      <a:r>
                        <a:rPr lang="en-GB" sz="1800" kern="1200" baseline="0" dirty="0">
                          <a:solidFill>
                            <a:schemeClr val="dk1"/>
                          </a:solidFill>
                          <a:latin typeface="+mn-lt"/>
                          <a:ea typeface="+mn-ea"/>
                          <a:cs typeface="+mn-cs"/>
                        </a:rPr>
                        <a:t> Event Log Reports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lnSpc>
                          <a:spcPct val="150000"/>
                        </a:lnSpc>
                        <a:buFont typeface="Wingdings" panose="05000000000000000000" pitchFamily="2" charset="2"/>
                        <a:buChar char="Ø"/>
                      </a:pPr>
                      <a:r>
                        <a:rPr lang="en-GB" sz="1800" kern="1200" dirty="0">
                          <a:solidFill>
                            <a:schemeClr val="dk1"/>
                          </a:solidFill>
                          <a:latin typeface="+mn-lt"/>
                          <a:ea typeface="+mn-ea"/>
                          <a:cs typeface="+mn-cs"/>
                        </a:rPr>
                        <a:t>Time Vs. TEMP.</a:t>
                      </a:r>
                      <a:r>
                        <a:rPr lang="en-GB" sz="1800" kern="1200" baseline="0" dirty="0">
                          <a:solidFill>
                            <a:schemeClr val="dk1"/>
                          </a:solidFill>
                          <a:latin typeface="+mn-lt"/>
                          <a:ea typeface="+mn-ea"/>
                          <a:cs typeface="+mn-cs"/>
                        </a:rPr>
                        <a:t> Graph</a:t>
                      </a:r>
                    </a:p>
                    <a:p>
                      <a:pPr marL="457200" lvl="0" indent="-457200" algn="l" defTabSz="914400" rtl="0" eaLnBrk="1" latinLnBrk="0" hangingPunct="1">
                        <a:lnSpc>
                          <a:spcPct val="150000"/>
                        </a:lnSpc>
                        <a:buFont typeface="Wingdings" panose="05000000000000000000" pitchFamily="2" charset="2"/>
                        <a:buChar char="Ø"/>
                      </a:pPr>
                      <a:r>
                        <a:rPr lang="en-GB" sz="1800" kern="1200" baseline="0" dirty="0">
                          <a:solidFill>
                            <a:schemeClr val="dk1"/>
                          </a:solidFill>
                          <a:latin typeface="+mn-lt"/>
                          <a:ea typeface="+mn-ea"/>
                          <a:cs typeface="+mn-cs"/>
                        </a:rPr>
                        <a:t>Temp at Each product delivery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en-GB" sz="1800" kern="1200" dirty="0">
                          <a:solidFill>
                            <a:schemeClr val="dk1"/>
                          </a:solidFill>
                          <a:effectLst/>
                          <a:latin typeface="+mn-lt"/>
                          <a:ea typeface="+mn-ea"/>
                          <a:cs typeface="+mn-cs"/>
                        </a:rPr>
                        <a:t>Comprehensive </a:t>
                      </a:r>
                      <a:r>
                        <a:rPr lang="en-GB" sz="1800" kern="1200" baseline="0" dirty="0">
                          <a:solidFill>
                            <a:schemeClr val="dk1"/>
                          </a:solidFill>
                          <a:effectLst/>
                          <a:latin typeface="+mn-lt"/>
                          <a:ea typeface="+mn-ea"/>
                          <a:cs typeface="+mn-cs"/>
                        </a:rPr>
                        <a:t>Quality control </a:t>
                      </a:r>
                    </a:p>
                    <a:p>
                      <a:pPr marL="285750" indent="-285750" algn="l" defTabSz="914400" rtl="0" eaLnBrk="1" latinLnBrk="0" hangingPunct="1">
                        <a:lnSpc>
                          <a:spcPct val="150000"/>
                        </a:lnSpc>
                        <a:spcAft>
                          <a:spcPts val="0"/>
                        </a:spcAft>
                        <a:buFont typeface="Wingdings" panose="05000000000000000000" pitchFamily="2" charset="2"/>
                        <a:buChar char="Ø"/>
                      </a:pPr>
                      <a:r>
                        <a:rPr lang="en-GB" sz="1800" kern="1200" dirty="0">
                          <a:solidFill>
                            <a:schemeClr val="dk1"/>
                          </a:solidFill>
                          <a:effectLst/>
                          <a:latin typeface="+mn-lt"/>
                          <a:ea typeface="+mn-ea"/>
                          <a:cs typeface="+mn-cs"/>
                        </a:rPr>
                        <a:t>Simple and Productive Auditing</a:t>
                      </a:r>
                      <a:r>
                        <a:rPr lang="en-GB" sz="1800" kern="1200" baseline="0" dirty="0">
                          <a:solidFill>
                            <a:schemeClr val="dk1"/>
                          </a:solidFill>
                          <a:effectLst/>
                          <a:latin typeface="+mn-lt"/>
                          <a:ea typeface="+mn-ea"/>
                          <a:cs typeface="+mn-cs"/>
                        </a:rPr>
                        <a:t> </a:t>
                      </a:r>
                      <a:endParaRPr lang="en-GB" sz="1800" kern="1200" dirty="0">
                        <a:solidFill>
                          <a:schemeClr val="dk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2"/>
          <p:cNvSpPr>
            <a:spLocks noGrp="1" noChangeArrowheads="1"/>
          </p:cNvSpPr>
          <p:nvPr>
            <p:ph type="title"/>
          </p:nvPr>
        </p:nvSpPr>
        <p:spPr>
          <a:xfrm>
            <a:off x="-76200" y="733048"/>
            <a:ext cx="4199860" cy="609600"/>
          </a:xfrm>
        </p:spPr>
        <p:txBody>
          <a:bodyPr>
            <a:normAutofit/>
          </a:bodyPr>
          <a:lstStyle/>
          <a:p>
            <a:pPr lvl="0"/>
            <a:r>
              <a:rPr lang="en-GB" sz="2400" b="1" dirty="0">
                <a:solidFill>
                  <a:schemeClr val="bg1"/>
                </a:solidFill>
              </a:rPr>
              <a:t>Temperature Sensors</a:t>
            </a:r>
            <a:endParaRPr lang="en-US" sz="2400" b="1" dirty="0">
              <a:solidFill>
                <a:schemeClr val="bg1"/>
              </a:solidFill>
            </a:endParaRPr>
          </a:p>
        </p:txBody>
      </p:sp>
    </p:spTree>
    <p:extLst>
      <p:ext uri="{BB962C8B-B14F-4D97-AF65-F5344CB8AC3E}">
        <p14:creationId xmlns:p14="http://schemas.microsoft.com/office/powerpoint/2010/main" val="75454620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228600" y="9148"/>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FEATURES &amp; 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6" name="Picture 2" descr="C:\Users\Admin\AppData\Local\Temp\SNAGHTMLca245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8610600" cy="558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05380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228600" y="9148"/>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FEATURES &amp; 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6" name="Picture 2" descr="C:\Users\Admin\AppData\Local\Temp\SNAGHTMLca245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0600"/>
            <a:ext cx="8610600" cy="5582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3252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228600" y="9148"/>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FEATURES: </a:t>
            </a:r>
            <a:r>
              <a:rPr lang="en-GB" sz="2800" b="1" dirty="0"/>
              <a:t>Status Chart</a:t>
            </a:r>
            <a:endParaRPr lang="en-US" sz="2500" b="1" dirty="0">
              <a:solidFill>
                <a:srgbClr val="660066"/>
              </a:solidFill>
              <a:effectLst>
                <a:outerShdw blurRad="38100" dist="38100" dir="2700000" algn="tl">
                  <a:srgbClr val="000000"/>
                </a:outerShdw>
              </a:effectLst>
              <a:latin typeface="Adobe Garamond Pro Bold" pitchFamily="18" charset="0"/>
              <a:cs typeface="+mn-cs"/>
            </a:endParaRP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7" name="Picture 6"/>
          <p:cNvPicPr>
            <a:picLocks noChangeAspect="1"/>
          </p:cNvPicPr>
          <p:nvPr/>
        </p:nvPicPr>
        <p:blipFill>
          <a:blip r:embed="rId3"/>
          <a:stretch>
            <a:fillRect/>
          </a:stretch>
        </p:blipFill>
        <p:spPr>
          <a:xfrm>
            <a:off x="533400" y="834656"/>
            <a:ext cx="8086553" cy="5903512"/>
          </a:xfrm>
          <a:prstGeom prst="rect">
            <a:avLst/>
          </a:prstGeom>
        </p:spPr>
      </p:pic>
    </p:spTree>
    <p:extLst>
      <p:ext uri="{BB962C8B-B14F-4D97-AF65-F5344CB8AC3E}">
        <p14:creationId xmlns:p14="http://schemas.microsoft.com/office/powerpoint/2010/main" val="23115035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rPr>
              <a:t>FEATURES &amp; 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6" name="Picture 5"/>
          <p:cNvPicPr>
            <a:picLocks noChangeAspect="1"/>
          </p:cNvPicPr>
          <p:nvPr/>
        </p:nvPicPr>
        <p:blipFill>
          <a:blip r:embed="rId3"/>
          <a:stretch>
            <a:fillRect/>
          </a:stretch>
        </p:blipFill>
        <p:spPr>
          <a:xfrm>
            <a:off x="264877" y="2286000"/>
            <a:ext cx="8614245" cy="2045931"/>
          </a:xfrm>
          <a:prstGeom prst="rect">
            <a:avLst/>
          </a:prstGeom>
        </p:spPr>
      </p:pic>
    </p:spTree>
    <p:extLst>
      <p:ext uri="{BB962C8B-B14F-4D97-AF65-F5344CB8AC3E}">
        <p14:creationId xmlns:p14="http://schemas.microsoft.com/office/powerpoint/2010/main" val="313049160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3" name="Picture 2"/>
          <p:cNvPicPr>
            <a:picLocks noChangeAspect="1"/>
          </p:cNvPicPr>
          <p:nvPr/>
        </p:nvPicPr>
        <p:blipFill>
          <a:blip r:embed="rId3"/>
          <a:stretch>
            <a:fillRect/>
          </a:stretch>
        </p:blipFill>
        <p:spPr>
          <a:xfrm>
            <a:off x="533400" y="914400"/>
            <a:ext cx="8077200" cy="5786245"/>
          </a:xfrm>
          <a:prstGeom prst="rect">
            <a:avLst/>
          </a:prstGeom>
          <a:ln>
            <a:noFill/>
          </a:ln>
          <a:effectLst>
            <a:softEdge rad="112500"/>
          </a:effectLst>
        </p:spPr>
      </p:pic>
    </p:spTree>
    <p:extLst>
      <p:ext uri="{BB962C8B-B14F-4D97-AF65-F5344CB8AC3E}">
        <p14:creationId xmlns:p14="http://schemas.microsoft.com/office/powerpoint/2010/main" val="7219008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pic>
        <p:nvPicPr>
          <p:cNvPr id="2" name="Picture 1"/>
          <p:cNvPicPr>
            <a:picLocks noChangeAspect="1"/>
          </p:cNvPicPr>
          <p:nvPr/>
        </p:nvPicPr>
        <p:blipFill>
          <a:blip r:embed="rId3"/>
          <a:stretch>
            <a:fillRect/>
          </a:stretch>
        </p:blipFill>
        <p:spPr>
          <a:xfrm>
            <a:off x="685800" y="820479"/>
            <a:ext cx="7924800" cy="5867527"/>
          </a:xfrm>
          <a:prstGeom prst="rect">
            <a:avLst/>
          </a:prstGeom>
        </p:spPr>
      </p:pic>
    </p:spTree>
    <p:extLst>
      <p:ext uri="{BB962C8B-B14F-4D97-AF65-F5344CB8AC3E}">
        <p14:creationId xmlns:p14="http://schemas.microsoft.com/office/powerpoint/2010/main" val="183385331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544286" y="914400"/>
            <a:ext cx="8142514" cy="563880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 </a:t>
            </a:r>
            <a:r>
              <a:rPr lang="en-GB" sz="2000" b="1" dirty="0" err="1">
                <a:solidFill>
                  <a:schemeClr val="bg1"/>
                </a:solidFill>
              </a:rPr>
              <a:t>Govt</a:t>
            </a:r>
            <a:endParaRPr lang="en-GB" sz="2000" b="1" dirty="0">
              <a:solidFill>
                <a:schemeClr val="bg1"/>
              </a:solidFill>
            </a:endParaRP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Public Transport</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Public Distribution System</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Health</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Police Vehicles</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Fire Brigade</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Solid Waste Management</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Ambulance Service</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School Bus</a:t>
            </a:r>
          </a:p>
          <a:p>
            <a:pPr marL="0" indent="0">
              <a:buNone/>
            </a:pPr>
            <a:endParaRPr lang="en-US"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Potential Customers</a:t>
            </a:r>
          </a:p>
        </p:txBody>
      </p:sp>
      <p:pic>
        <p:nvPicPr>
          <p:cNvPr id="7" name="Picture 2" descr="C:\Users\VZone\Desktop\kerala gps\poster\bus_ ksrtc_ 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47738" y="940095"/>
            <a:ext cx="3310709" cy="22062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81000" y="5287926"/>
            <a:ext cx="2321585" cy="1295400"/>
          </a:xfrm>
          <a:prstGeom prst="rect">
            <a:avLst/>
          </a:prstGeom>
          <a:ln>
            <a:noFill/>
          </a:ln>
          <a:effectLst>
            <a:softEdge rad="112500"/>
          </a:effectLst>
        </p:spPr>
      </p:pic>
      <p:pic>
        <p:nvPicPr>
          <p:cNvPr id="2" name="Picture 1"/>
          <p:cNvPicPr>
            <a:picLocks noChangeAspect="1"/>
          </p:cNvPicPr>
          <p:nvPr/>
        </p:nvPicPr>
        <p:blipFill>
          <a:blip r:embed="rId5"/>
          <a:stretch>
            <a:fillRect/>
          </a:stretch>
        </p:blipFill>
        <p:spPr>
          <a:xfrm>
            <a:off x="3111806" y="5350179"/>
            <a:ext cx="2202048" cy="1233147"/>
          </a:xfrm>
          <a:prstGeom prst="rect">
            <a:avLst/>
          </a:prstGeom>
          <a:ln>
            <a:noFill/>
          </a:ln>
          <a:effectLst>
            <a:softEdge rad="112500"/>
          </a:effectLst>
        </p:spPr>
      </p:pic>
      <p:pic>
        <p:nvPicPr>
          <p:cNvPr id="3" name="Picture 2"/>
          <p:cNvPicPr>
            <a:picLocks noChangeAspect="1"/>
          </p:cNvPicPr>
          <p:nvPr/>
        </p:nvPicPr>
        <p:blipFill>
          <a:blip r:embed="rId6"/>
          <a:stretch>
            <a:fillRect/>
          </a:stretch>
        </p:blipFill>
        <p:spPr>
          <a:xfrm>
            <a:off x="5048143" y="3260672"/>
            <a:ext cx="3901365" cy="1836385"/>
          </a:xfrm>
          <a:prstGeom prst="rect">
            <a:avLst/>
          </a:prstGeom>
          <a:ln>
            <a:noFill/>
          </a:ln>
          <a:effectLst>
            <a:softEdge rad="112500"/>
          </a:effectLst>
        </p:spPr>
      </p:pic>
      <p:pic>
        <p:nvPicPr>
          <p:cNvPr id="4" name="Picture 3"/>
          <p:cNvPicPr>
            <a:picLocks noChangeAspect="1"/>
          </p:cNvPicPr>
          <p:nvPr/>
        </p:nvPicPr>
        <p:blipFill>
          <a:blip r:embed="rId7"/>
          <a:stretch>
            <a:fillRect/>
          </a:stretch>
        </p:blipFill>
        <p:spPr>
          <a:xfrm>
            <a:off x="5555009" y="5074582"/>
            <a:ext cx="3063181" cy="1722087"/>
          </a:xfrm>
          <a:prstGeom prst="rect">
            <a:avLst/>
          </a:prstGeom>
          <a:ln>
            <a:noFill/>
          </a:ln>
          <a:effectLst>
            <a:softEdge rad="112500"/>
          </a:effectLst>
        </p:spPr>
      </p:pic>
    </p:spTree>
    <p:extLst>
      <p:ext uri="{BB962C8B-B14F-4D97-AF65-F5344CB8AC3E}">
        <p14:creationId xmlns:p14="http://schemas.microsoft.com/office/powerpoint/2010/main" val="29047194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544286" y="914400"/>
            <a:ext cx="8142514" cy="563880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Business</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Logistics</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Call Centers / BPO</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Cabs</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Rent a Car </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Sales Force Monitoring</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err="1">
                <a:solidFill>
                  <a:schemeClr val="bg1"/>
                </a:solidFill>
              </a:rPr>
              <a:t>Misc</a:t>
            </a:r>
            <a:endParaRPr lang="en-US" sz="2400" b="1" dirty="0">
              <a:solidFill>
                <a:schemeClr val="bg1"/>
              </a:solidFill>
            </a:endParaRP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Car Security</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School Bus</a:t>
            </a:r>
          </a:p>
          <a:p>
            <a:pPr marL="0" indent="0">
              <a:buNone/>
            </a:pPr>
            <a:endParaRPr lang="en-US"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Potential Customers</a:t>
            </a:r>
          </a:p>
        </p:txBody>
      </p:sp>
      <p:pic>
        <p:nvPicPr>
          <p:cNvPr id="2050" name="Picture 2" descr="C:\Users\VZone\Desktop\kerala gps\poster\business opportunity broschure\rentacar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4808508"/>
            <a:ext cx="2457450" cy="196596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051" name="Picture 3" descr="C:\Users\VZone\Desktop\kerala gps\poster\business opportunity broschure\taxi car.jpg"/>
          <p:cNvPicPr>
            <a:picLocks noChangeAspect="1" noChangeArrowheads="1"/>
          </p:cNvPicPr>
          <p:nvPr/>
        </p:nvPicPr>
        <p:blipFill rotWithShape="1">
          <a:blip r:embed="rId4">
            <a:extLst>
              <a:ext uri="{28A0092B-C50C-407E-A947-70E740481C1C}">
                <a14:useLocalDpi xmlns:a14="http://schemas.microsoft.com/office/drawing/2010/main" val="0"/>
              </a:ext>
            </a:extLst>
          </a:blip>
          <a:srcRect r="-1108"/>
          <a:stretch/>
        </p:blipFill>
        <p:spPr bwMode="auto">
          <a:xfrm>
            <a:off x="228600" y="4774838"/>
            <a:ext cx="1962150" cy="19621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45829" y="2749225"/>
            <a:ext cx="3281300" cy="1976983"/>
          </a:xfrm>
          <a:prstGeom prst="rect">
            <a:avLst/>
          </a:prstGeom>
          <a:ln>
            <a:noFill/>
          </a:ln>
          <a:effectLst>
            <a:softEdge rad="112500"/>
          </a:effectLst>
        </p:spPr>
      </p:pic>
      <p:pic>
        <p:nvPicPr>
          <p:cNvPr id="5" name="Picture 4"/>
          <p:cNvPicPr>
            <a:picLocks noChangeAspect="1"/>
          </p:cNvPicPr>
          <p:nvPr/>
        </p:nvPicPr>
        <p:blipFill>
          <a:blip r:embed="rId6"/>
          <a:stretch>
            <a:fillRect/>
          </a:stretch>
        </p:blipFill>
        <p:spPr>
          <a:xfrm>
            <a:off x="5645829" y="4789015"/>
            <a:ext cx="3262106" cy="1916585"/>
          </a:xfrm>
          <a:prstGeom prst="rect">
            <a:avLst/>
          </a:prstGeom>
          <a:ln>
            <a:noFill/>
          </a:ln>
          <a:effectLst>
            <a:softEdge rad="112500"/>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5431" y="786181"/>
            <a:ext cx="2682338" cy="1900237"/>
          </a:xfrm>
          <a:prstGeom prst="rect">
            <a:avLst/>
          </a:prstGeom>
        </p:spPr>
      </p:pic>
    </p:spTree>
    <p:extLst>
      <p:ext uri="{BB962C8B-B14F-4D97-AF65-F5344CB8AC3E}">
        <p14:creationId xmlns:p14="http://schemas.microsoft.com/office/powerpoint/2010/main" val="166229342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335179" y="762000"/>
            <a:ext cx="8142514" cy="608201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 Govt. Transport / School Bus Camera Monitoring System</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Driving School Road Test Monitoring System</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1" dirty="0">
              <a:solidFill>
                <a:schemeClr val="bg1"/>
              </a:solidFill>
            </a:endParaRPr>
          </a:p>
          <a:p>
            <a:pPr marL="0" indent="0">
              <a:buNone/>
            </a:pPr>
            <a:endParaRPr lang="en-US"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Custom Applications</a:t>
            </a:r>
          </a:p>
        </p:txBody>
      </p:sp>
      <p:pic>
        <p:nvPicPr>
          <p:cNvPr id="3" name="Picture 2"/>
          <p:cNvPicPr>
            <a:picLocks noChangeAspect="1"/>
          </p:cNvPicPr>
          <p:nvPr/>
        </p:nvPicPr>
        <p:blipFill>
          <a:blip r:embed="rId3"/>
          <a:stretch>
            <a:fillRect/>
          </a:stretch>
        </p:blipFill>
        <p:spPr>
          <a:xfrm>
            <a:off x="1447800" y="1145250"/>
            <a:ext cx="5988878" cy="2568942"/>
          </a:xfrm>
          <a:prstGeom prst="rect">
            <a:avLst/>
          </a:prstGeom>
          <a:ln>
            <a:noFill/>
          </a:ln>
          <a:effectLst>
            <a:softEdge rad="112500"/>
          </a:effec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6989" y="4724400"/>
            <a:ext cx="2366636" cy="1353716"/>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2" y="4463550"/>
            <a:ext cx="3710111" cy="1632449"/>
          </a:xfrm>
          <a:prstGeom prst="rect">
            <a:avLst/>
          </a:prstGeom>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2400" y="4463550"/>
            <a:ext cx="2486028" cy="1719913"/>
          </a:xfrm>
          <a:prstGeom prst="rect">
            <a:avLst/>
          </a:prstGeom>
        </p:spPr>
      </p:pic>
    </p:spTree>
    <p:extLst>
      <p:ext uri="{BB962C8B-B14F-4D97-AF65-F5344CB8AC3E}">
        <p14:creationId xmlns:p14="http://schemas.microsoft.com/office/powerpoint/2010/main" val="127762950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457200" y="931572"/>
            <a:ext cx="8229600" cy="3030828"/>
          </a:xfrm>
        </p:spPr>
        <p:txBody>
          <a:bodyPr/>
          <a:lstStyle/>
          <a:p>
            <a:pPr lvl="0" algn="just">
              <a:buNone/>
            </a:pPr>
            <a:r>
              <a:rPr lang="en-US" b="1" u="sng" dirty="0">
                <a:solidFill>
                  <a:schemeClr val="bg1"/>
                </a:solidFill>
              </a:rPr>
              <a:t>Established in 2010 in United Arab Emirates, Vzone International LLC has been creating innovations in GPS technology for 9+ years. With 2 of the top 5 fleets in UAE as customers, VZone International LLC continues to innovate with customer-focused solutions.</a:t>
            </a:r>
            <a:endParaRPr lang="en-US" sz="3200"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latin typeface="Adobe Garamond Pro Bold" pitchFamily="18" charset="0"/>
                <a:cs typeface="+mn-cs"/>
              </a:rPr>
              <a:t>COMPANY BACKGROUND</a:t>
            </a:r>
          </a:p>
        </p:txBody>
      </p:sp>
      <p:pic>
        <p:nvPicPr>
          <p:cNvPr id="2" name="Picture 1">
            <a:hlinkClick r:id="rId3" action="ppaction://hlinkfile"/>
          </p:cNvPr>
          <p:cNvPicPr>
            <a:picLocks noChangeAspect="1"/>
          </p:cNvPicPr>
          <p:nvPr/>
        </p:nvPicPr>
        <p:blipFill>
          <a:blip r:embed="rId4"/>
          <a:stretch>
            <a:fillRect/>
          </a:stretch>
        </p:blipFill>
        <p:spPr>
          <a:xfrm>
            <a:off x="268632" y="3733800"/>
            <a:ext cx="2320394" cy="3048000"/>
          </a:xfrm>
          <a:prstGeom prst="rect">
            <a:avLst/>
          </a:prstGeom>
        </p:spPr>
      </p:pic>
      <p:pic>
        <p:nvPicPr>
          <p:cNvPr id="3" name="Picture 2">
            <a:hlinkClick r:id="rId5" action="ppaction://hlinkfile"/>
          </p:cNvPr>
          <p:cNvPicPr>
            <a:picLocks noChangeAspect="1"/>
          </p:cNvPicPr>
          <p:nvPr/>
        </p:nvPicPr>
        <p:blipFill>
          <a:blip r:embed="rId6"/>
          <a:stretch>
            <a:fillRect/>
          </a:stretch>
        </p:blipFill>
        <p:spPr>
          <a:xfrm>
            <a:off x="2895600" y="3733800"/>
            <a:ext cx="2218570" cy="3048000"/>
          </a:xfrm>
          <a:prstGeom prst="rect">
            <a:avLst/>
          </a:prstGeom>
        </p:spPr>
      </p:pic>
      <p:pic>
        <p:nvPicPr>
          <p:cNvPr id="4" name="Picture 3">
            <a:hlinkClick r:id="rId7" action="ppaction://hlinkfile"/>
          </p:cNvPr>
          <p:cNvPicPr>
            <a:picLocks noChangeAspect="1"/>
          </p:cNvPicPr>
          <p:nvPr/>
        </p:nvPicPr>
        <p:blipFill>
          <a:blip r:embed="rId8"/>
          <a:stretch>
            <a:fillRect/>
          </a:stretch>
        </p:blipFill>
        <p:spPr>
          <a:xfrm>
            <a:off x="5257800" y="3957397"/>
            <a:ext cx="3813739" cy="2600806"/>
          </a:xfrm>
          <a:prstGeom prst="rect">
            <a:avLst/>
          </a:prstGeom>
        </p:spPr>
      </p:pic>
    </p:spTree>
    <p:extLst>
      <p:ext uri="{BB962C8B-B14F-4D97-AF65-F5344CB8AC3E}">
        <p14:creationId xmlns:p14="http://schemas.microsoft.com/office/powerpoint/2010/main" val="3359896318"/>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335179" y="762000"/>
            <a:ext cx="8142514" cy="608201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 Attendance system with GPS</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Maintenance &amp; expense monitoring Applications</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1" dirty="0">
              <a:solidFill>
                <a:schemeClr val="bg1"/>
              </a:solidFill>
            </a:endParaRPr>
          </a:p>
          <a:p>
            <a:pPr marL="0" indent="0">
              <a:buNone/>
            </a:pPr>
            <a:endParaRPr lang="en-US"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Custom Applications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3884" y="1125730"/>
            <a:ext cx="4033116" cy="2672651"/>
          </a:xfrm>
          <a:prstGeom prst="rect">
            <a:avLst/>
          </a:prstGeom>
          <a:ln>
            <a:noFill/>
          </a:ln>
          <a:effectLst>
            <a:softEdge rad="112500"/>
          </a:effectLst>
        </p:spPr>
      </p:pic>
      <p:pic>
        <p:nvPicPr>
          <p:cNvPr id="10" name="Picture 9" descr="auto mobile_software"/>
          <p:cNvPicPr/>
          <p:nvPr/>
        </p:nvPicPr>
        <p:blipFill>
          <a:blip r:embed="rId4">
            <a:extLst>
              <a:ext uri="{28A0092B-C50C-407E-A947-70E740481C1C}">
                <a14:useLocalDpi xmlns:a14="http://schemas.microsoft.com/office/drawing/2010/main" val="0"/>
              </a:ext>
            </a:extLst>
          </a:blip>
          <a:srcRect t="10150"/>
          <a:stretch>
            <a:fillRect/>
          </a:stretch>
        </p:blipFill>
        <p:spPr bwMode="auto">
          <a:xfrm>
            <a:off x="2590800" y="4343400"/>
            <a:ext cx="3777999" cy="2133600"/>
          </a:xfrm>
          <a:prstGeom prst="rect">
            <a:avLst/>
          </a:prstGeom>
          <a:ln>
            <a:noFill/>
          </a:ln>
          <a:effectLst>
            <a:softEdge rad="112500"/>
          </a:effectLst>
        </p:spPr>
      </p:pic>
    </p:spTree>
    <p:extLst>
      <p:ext uri="{BB962C8B-B14F-4D97-AF65-F5344CB8AC3E}">
        <p14:creationId xmlns:p14="http://schemas.microsoft.com/office/powerpoint/2010/main" val="364980445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12" name="Content Placeholder 11"/>
          <p:cNvSpPr>
            <a:spLocks noGrp="1"/>
          </p:cNvSpPr>
          <p:nvPr>
            <p:ph sz="half" idx="1"/>
          </p:nvPr>
        </p:nvSpPr>
        <p:spPr>
          <a:xfrm>
            <a:off x="330711" y="775990"/>
            <a:ext cx="8142514" cy="608201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 Automated Routing software</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GB"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0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School bus Tracking –Student  Applications</a:t>
            </a: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1" dirty="0">
              <a:solidFill>
                <a:schemeClr val="bg1"/>
              </a:solidFill>
            </a:endParaRPr>
          </a:p>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400" b="1" dirty="0">
              <a:solidFill>
                <a:schemeClr val="bg1"/>
              </a:solidFill>
            </a:endParaRPr>
          </a:p>
          <a:p>
            <a:pPr marL="0" indent="0">
              <a:buNone/>
            </a:pPr>
            <a:endParaRPr lang="en-US" dirty="0"/>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Custom Applications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442" y="4220077"/>
            <a:ext cx="4419600" cy="262882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801" y="1355678"/>
            <a:ext cx="3309050" cy="2005803"/>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69276" y="1355678"/>
            <a:ext cx="3920247" cy="1981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5176" y="4343400"/>
            <a:ext cx="2616402" cy="2359141"/>
          </a:xfrm>
          <a:prstGeom prst="rect">
            <a:avLst/>
          </a:prstGeom>
        </p:spPr>
      </p:pic>
    </p:spTree>
    <p:extLst>
      <p:ext uri="{BB962C8B-B14F-4D97-AF65-F5344CB8AC3E}">
        <p14:creationId xmlns:p14="http://schemas.microsoft.com/office/powerpoint/2010/main" val="109152067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6" name="Content Placeholder 11"/>
          <p:cNvSpPr>
            <a:spLocks noGrp="1"/>
          </p:cNvSpPr>
          <p:nvPr>
            <p:ph sz="half" idx="1"/>
          </p:nvPr>
        </p:nvSpPr>
        <p:spPr>
          <a:xfrm>
            <a:off x="2819400" y="6248400"/>
            <a:ext cx="5942795" cy="838200"/>
          </a:xfrm>
        </p:spPr>
        <p:txBody>
          <a:bodyPr/>
          <a:lstStyle/>
          <a:p>
            <a:pPr marL="0" indent="0">
              <a:spcBef>
                <a:spcPts val="450"/>
              </a:spcBef>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000" b="1" dirty="0">
                <a:solidFill>
                  <a:schemeClr val="bg1"/>
                </a:solidFill>
              </a:rPr>
              <a:t>500+ Clients worldwide  And Still Growing… </a:t>
            </a:r>
          </a:p>
          <a:p>
            <a:pPr marL="0" indent="0">
              <a:buNone/>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838200"/>
            <a:ext cx="6172200" cy="4781989"/>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3429000"/>
            <a:ext cx="9144000" cy="685800"/>
          </a:xfrm>
          <a:prstGeom prst="rect">
            <a:avLst/>
          </a:prstGeom>
          <a:solidFill>
            <a:schemeClr val="bg1"/>
          </a:solidFill>
          <a:ln w="9525">
            <a:noFill/>
            <a:miter lim="800000"/>
            <a:headEnd/>
            <a:tailEnd/>
          </a:ln>
        </p:spPr>
        <p:txBody>
          <a:bodyPr wrap="none" anchor="ctr"/>
          <a:lstStyle/>
          <a:p>
            <a:endParaRPr lang="en-GB"/>
          </a:p>
        </p:txBody>
      </p:sp>
      <p:sp>
        <p:nvSpPr>
          <p:cNvPr id="18435" name="Rectangle 3"/>
          <p:cNvSpPr>
            <a:spLocks noChangeArrowheads="1"/>
          </p:cNvSpPr>
          <p:nvPr/>
        </p:nvSpPr>
        <p:spPr bwMode="auto">
          <a:xfrm>
            <a:off x="304800" y="4267200"/>
            <a:ext cx="8567738" cy="1895475"/>
          </a:xfrm>
          <a:prstGeom prst="rect">
            <a:avLst/>
          </a:prstGeom>
          <a:noFill/>
          <a:ln w="12700" cap="sq">
            <a:noFill/>
            <a:miter lim="800000"/>
            <a:headEnd type="none" w="sm" len="sm"/>
            <a:tailEnd type="none" w="sm" len="sm"/>
          </a:ln>
        </p:spPr>
        <p:txBody>
          <a:bodyPr/>
          <a:lstStyle/>
          <a:p>
            <a:pPr algn="ctr" eaLnBrk="0" hangingPunct="0">
              <a:lnSpc>
                <a:spcPct val="110000"/>
              </a:lnSpc>
            </a:pPr>
            <a:r>
              <a:rPr lang="en-US" sz="1600" b="1" u="sng" dirty="0">
                <a:solidFill>
                  <a:schemeClr val="bg1"/>
                </a:solidFill>
                <a:latin typeface="Century Gothic" pitchFamily="34" charset="0"/>
              </a:rPr>
              <a:t>CORPORATE OFFICE</a:t>
            </a:r>
          </a:p>
          <a:p>
            <a:pPr algn="ctr" eaLnBrk="0" hangingPunct="0">
              <a:lnSpc>
                <a:spcPct val="110000"/>
              </a:lnSpc>
            </a:pPr>
            <a:r>
              <a:rPr lang="en-US" sz="1600" dirty="0">
                <a:solidFill>
                  <a:schemeClr val="bg1"/>
                </a:solidFill>
                <a:latin typeface="Century Gothic" pitchFamily="34" charset="0"/>
              </a:rPr>
              <a:t>PO Box 95607</a:t>
            </a:r>
            <a:br>
              <a:rPr lang="en-US" sz="1600" dirty="0">
                <a:solidFill>
                  <a:schemeClr val="bg1"/>
                </a:solidFill>
                <a:latin typeface="Century Gothic" pitchFamily="34" charset="0"/>
              </a:rPr>
            </a:br>
            <a:r>
              <a:rPr lang="en-US" sz="1600" dirty="0">
                <a:solidFill>
                  <a:schemeClr val="bg1"/>
                </a:solidFill>
                <a:latin typeface="Century Gothic" pitchFamily="34" charset="0"/>
              </a:rPr>
              <a:t>Dubai, UAE</a:t>
            </a:r>
          </a:p>
          <a:p>
            <a:pPr algn="ctr" eaLnBrk="0" hangingPunct="0">
              <a:lnSpc>
                <a:spcPct val="110000"/>
              </a:lnSpc>
            </a:pPr>
            <a:r>
              <a:rPr lang="en-US" sz="1600" dirty="0">
                <a:solidFill>
                  <a:schemeClr val="bg1"/>
                </a:solidFill>
                <a:latin typeface="Century Gothic" pitchFamily="34" charset="0"/>
              </a:rPr>
              <a:t>(Tel : +9714 238 9906, Fax: +971-42389907) </a:t>
            </a:r>
          </a:p>
          <a:p>
            <a:pPr algn="ctr" eaLnBrk="0" hangingPunct="0">
              <a:lnSpc>
                <a:spcPct val="110000"/>
              </a:lnSpc>
            </a:pPr>
            <a:endParaRPr lang="en-US" sz="1400" i="1" dirty="0">
              <a:solidFill>
                <a:schemeClr val="bg1"/>
              </a:solidFill>
              <a:latin typeface="Century Gothic" pitchFamily="34" charset="0"/>
            </a:endParaRPr>
          </a:p>
          <a:p>
            <a:pPr algn="ctr" eaLnBrk="0" hangingPunct="0">
              <a:lnSpc>
                <a:spcPct val="110000"/>
              </a:lnSpc>
            </a:pPr>
            <a:r>
              <a:rPr lang="en-US" sz="1400" i="1" dirty="0">
                <a:solidFill>
                  <a:schemeClr val="bg1"/>
                </a:solidFill>
                <a:latin typeface="Century Gothic" pitchFamily="34" charset="0"/>
              </a:rPr>
              <a:t>For more information please contact to us </a:t>
            </a:r>
            <a:r>
              <a:rPr lang="en-US" sz="1400" i="1" u="sng" dirty="0">
                <a:solidFill>
                  <a:schemeClr val="bg1"/>
                </a:solidFill>
                <a:latin typeface="Century Gothic" pitchFamily="34" charset="0"/>
              </a:rPr>
              <a:t>Business@vzoneinternational.com</a:t>
            </a:r>
          </a:p>
          <a:p>
            <a:pPr algn="ctr" eaLnBrk="0" hangingPunct="0">
              <a:lnSpc>
                <a:spcPct val="110000"/>
              </a:lnSpc>
            </a:pPr>
            <a:br>
              <a:rPr lang="en-US" sz="1600" dirty="0">
                <a:solidFill>
                  <a:schemeClr val="bg1"/>
                </a:solidFill>
                <a:latin typeface="Century Gothic" pitchFamily="34" charset="0"/>
              </a:rPr>
            </a:br>
            <a:endParaRPr lang="en-US" sz="1600" dirty="0">
              <a:solidFill>
                <a:schemeClr val="bg1"/>
              </a:solidFill>
              <a:latin typeface="Century Gothic" pitchFamily="34" charset="0"/>
            </a:endParaRPr>
          </a:p>
        </p:txBody>
      </p:sp>
      <p:sp>
        <p:nvSpPr>
          <p:cNvPr id="18436" name="Rectangle 4"/>
          <p:cNvSpPr>
            <a:spLocks noChangeArrowheads="1"/>
          </p:cNvSpPr>
          <p:nvPr/>
        </p:nvSpPr>
        <p:spPr bwMode="gray">
          <a:xfrm>
            <a:off x="1219200" y="3505200"/>
            <a:ext cx="6870700" cy="506413"/>
          </a:xfrm>
          <a:prstGeom prst="rect">
            <a:avLst/>
          </a:prstGeom>
          <a:noFill/>
          <a:ln w="12700" cap="sq">
            <a:noFill/>
            <a:miter lim="800000"/>
            <a:headEnd type="none" w="sm" len="sm"/>
            <a:tailEnd type="none" w="sm" len="sm"/>
          </a:ln>
        </p:spPr>
        <p:txBody>
          <a:bodyPr anchor="ctr">
            <a:spAutoFit/>
          </a:bodyPr>
          <a:lstStyle/>
          <a:p>
            <a:pPr algn="ctr" eaLnBrk="0" hangingPunct="0">
              <a:lnSpc>
                <a:spcPct val="85000"/>
              </a:lnSpc>
            </a:pPr>
            <a:r>
              <a:rPr lang="en-US" sz="3200">
                <a:solidFill>
                  <a:srgbClr val="660066"/>
                </a:solidFill>
                <a:latin typeface="Century Gothic" pitchFamily="34" charset="0"/>
              </a:rPr>
              <a:t>www.vzoneinternational.com</a:t>
            </a: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8" name="Picture 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2" name="Content Placeholder 11"/>
          <p:cNvSpPr txBox="1">
            <a:spLocks/>
          </p:cNvSpPr>
          <p:nvPr/>
        </p:nvSpPr>
        <p:spPr>
          <a:xfrm>
            <a:off x="152400" y="1219200"/>
            <a:ext cx="8839200" cy="4858134"/>
          </a:xfrm>
          <a:prstGeom prst="rect">
            <a:avLst/>
          </a:prstGeom>
        </p:spPr>
        <p:txBody>
          <a:bodyPr/>
          <a:lstStyle/>
          <a:p>
            <a:pPr lvl="0" algn="just" eaLnBrk="0" hangingPunct="0">
              <a:spcBef>
                <a:spcPct val="20000"/>
              </a:spcBef>
            </a:pPr>
            <a:r>
              <a:rPr lang="en-US" sz="2400" kern="0" dirty="0">
                <a:solidFill>
                  <a:schemeClr val="bg1"/>
                </a:solidFill>
                <a:latin typeface="Adobe Garamond Pro Bold" pitchFamily="18" charset="0"/>
                <a:cs typeface="+mn-cs"/>
              </a:rPr>
              <a:t>Considered to be one of the top 5 enterprise solution providers in the GPS-based services industry, Vzone International  has created a reputation for:</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Accurate GPS recording system that </a:t>
            </a:r>
            <a:r>
              <a:rPr lang="en-US" sz="2400" kern="0" dirty="0">
                <a:solidFill>
                  <a:schemeClr val="bg1"/>
                </a:solidFill>
                <a:latin typeface="Adobe Garamond Pro Bold" pitchFamily="18" charset="0"/>
              </a:rPr>
              <a:t>Precise</a:t>
            </a:r>
            <a:r>
              <a:rPr lang="en-US" sz="2400" kern="0" dirty="0">
                <a:solidFill>
                  <a:schemeClr val="bg1"/>
                </a:solidFill>
                <a:latin typeface="Adobe Garamond Pro Bold" pitchFamily="18" charset="0"/>
                <a:cs typeface="+mn-cs"/>
              </a:rPr>
              <a:t>ly captures trip distance and events</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Creating customer/home/office landmarks</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Comprehensive data Management – hosted or on client network</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Driver specific as well as vehicle performance reporting</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User friendly Software that is simple to use with value for multiple users within an organization (dispatch, admin, safety, fleet, sales, etc. )</a:t>
            </a:r>
          </a:p>
          <a:p>
            <a:pPr marL="342900" lvl="0" indent="-342900" algn="just" eaLnBrk="0" hangingPunct="0">
              <a:spcBef>
                <a:spcPct val="20000"/>
              </a:spcBef>
              <a:buFont typeface="Wingdings" pitchFamily="2" charset="2"/>
              <a:buChar char="ü"/>
            </a:pPr>
            <a:r>
              <a:rPr lang="en-US" sz="2400" kern="0" dirty="0">
                <a:solidFill>
                  <a:schemeClr val="bg1"/>
                </a:solidFill>
                <a:latin typeface="Adobe Garamond Pro Bold" pitchFamily="18" charset="0"/>
                <a:cs typeface="+mn-cs"/>
              </a:rPr>
              <a:t>Engine diagnostics and sensor data</a:t>
            </a:r>
            <a:endParaRPr kumimoji="0" lang="en-US" sz="2400" i="0" u="none" strike="noStrike" kern="0" cap="none" spc="0" normalizeH="0" baseline="0" noProof="0" dirty="0">
              <a:ln>
                <a:noFill/>
              </a:ln>
              <a:solidFill>
                <a:schemeClr val="bg1"/>
              </a:solidFill>
              <a:effectLst/>
              <a:uLnTx/>
              <a:uFillTx/>
              <a:latin typeface="Adobe Garamond Pro Bold" pitchFamily="18" charset="0"/>
              <a:cs typeface="+mn-cs"/>
            </a:endParaRPr>
          </a:p>
        </p:txBody>
      </p:sp>
    </p:spTree>
    <p:extLst>
      <p:ext uri="{BB962C8B-B14F-4D97-AF65-F5344CB8AC3E}">
        <p14:creationId xmlns:p14="http://schemas.microsoft.com/office/powerpoint/2010/main" val="199425831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VISION</a:t>
            </a:r>
          </a:p>
        </p:txBody>
      </p:sp>
      <p:sp>
        <p:nvSpPr>
          <p:cNvPr id="8" name="Content Placeholder 11"/>
          <p:cNvSpPr>
            <a:spLocks noGrp="1"/>
          </p:cNvSpPr>
          <p:nvPr>
            <p:ph sz="half" idx="1"/>
          </p:nvPr>
        </p:nvSpPr>
        <p:spPr>
          <a:xfrm>
            <a:off x="457200" y="3276600"/>
            <a:ext cx="8229600" cy="2438400"/>
          </a:xfrm>
        </p:spPr>
        <p:txBody>
          <a:bodyPr/>
          <a:lstStyle/>
          <a:p>
            <a:pPr lvl="0" algn="just">
              <a:buNone/>
            </a:pPr>
            <a:r>
              <a:rPr lang="en-US" sz="3200" u="sng" dirty="0">
                <a:solidFill>
                  <a:schemeClr val="bg1"/>
                </a:solidFill>
              </a:rPr>
              <a:t>Our vision is to become the first GPS tracking manufacturer to reach all continents with world class and unique services to the customers through enhancing and optimizing the customer business activities.</a:t>
            </a:r>
            <a:endParaRPr lang="en-US" sz="3600" dirty="0"/>
          </a:p>
        </p:txBody>
      </p:sp>
      <p:pic>
        <p:nvPicPr>
          <p:cNvPr id="3074" name="Picture 2" descr="D:\SHABI8GB\Harvi Technologies\Catalog &amp; Brochure - Images\images (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112" y="1066800"/>
            <a:ext cx="246697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37077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18" name="Picture 1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19" name="Rectangle 5"/>
          <p:cNvSpPr>
            <a:spLocks noChangeArrowheads="1"/>
          </p:cNvSpPr>
          <p:nvPr/>
        </p:nvSpPr>
        <p:spPr bwMode="auto">
          <a:xfrm>
            <a:off x="990600" y="152400"/>
            <a:ext cx="6096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MISSION</a:t>
            </a:r>
          </a:p>
        </p:txBody>
      </p:sp>
      <p:sp>
        <p:nvSpPr>
          <p:cNvPr id="8" name="Content Placeholder 11"/>
          <p:cNvSpPr>
            <a:spLocks noGrp="1"/>
          </p:cNvSpPr>
          <p:nvPr>
            <p:ph sz="half" idx="1"/>
          </p:nvPr>
        </p:nvSpPr>
        <p:spPr>
          <a:xfrm>
            <a:off x="457200" y="1371600"/>
            <a:ext cx="8229600" cy="4876800"/>
          </a:xfrm>
        </p:spPr>
        <p:txBody>
          <a:bodyPr/>
          <a:lstStyle/>
          <a:p>
            <a:pPr lvl="0" algn="just">
              <a:buNone/>
            </a:pPr>
            <a:r>
              <a:rPr lang="en-US" sz="3200" u="sng" dirty="0">
                <a:solidFill>
                  <a:schemeClr val="bg1"/>
                </a:solidFill>
              </a:rPr>
              <a:t>Our mission is to provide the easiest, most cost effective and accurate positioning solutions for locating vehicles and to provide both current and historic information in relation to driver and vehicle behavior. Perfect communication and customer service will be the backbone for earning new business while maintaining the highest levels of customer retention.</a:t>
            </a:r>
            <a:endParaRPr lang="en-US" sz="3600" u="sng" dirty="0"/>
          </a:p>
        </p:txBody>
      </p:sp>
    </p:spTree>
    <p:extLst>
      <p:ext uri="{BB962C8B-B14F-4D97-AF65-F5344CB8AC3E}">
        <p14:creationId xmlns:p14="http://schemas.microsoft.com/office/powerpoint/2010/main" val="290471946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8" name="Picture 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9" name="Rectangle 5"/>
          <p:cNvSpPr>
            <a:spLocks noChangeArrowheads="1"/>
          </p:cNvSpPr>
          <p:nvPr/>
        </p:nvSpPr>
        <p:spPr bwMode="auto">
          <a:xfrm>
            <a:off x="685800" y="152400"/>
            <a:ext cx="6858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PRODUCTS RANGE</a:t>
            </a:r>
          </a:p>
        </p:txBody>
      </p:sp>
      <p:sp>
        <p:nvSpPr>
          <p:cNvPr id="6" name="Content Placeholder 11"/>
          <p:cNvSpPr>
            <a:spLocks noGrp="1"/>
          </p:cNvSpPr>
          <p:nvPr>
            <p:ph sz="half" idx="1"/>
          </p:nvPr>
        </p:nvSpPr>
        <p:spPr>
          <a:xfrm>
            <a:off x="337457" y="914400"/>
            <a:ext cx="8142514" cy="3962400"/>
          </a:xfrm>
        </p:spPr>
        <p:txBody>
          <a:bodyPr/>
          <a:lstStyle/>
          <a:p>
            <a:pPr>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2400" b="1" dirty="0">
                <a:solidFill>
                  <a:schemeClr val="bg1"/>
                </a:solidFill>
              </a:rPr>
              <a:t> </a:t>
            </a:r>
            <a:r>
              <a:rPr lang="en-US" sz="2400" b="1" dirty="0">
                <a:solidFill>
                  <a:schemeClr val="bg1"/>
                </a:solidFill>
              </a:rPr>
              <a:t>GPS Vehicle Tracking</a:t>
            </a:r>
            <a:r>
              <a:rPr lang="en-US" sz="2400" dirty="0">
                <a:solidFill>
                  <a:schemeClr val="bg1"/>
                </a:solidFill>
              </a:rPr>
              <a:t> </a:t>
            </a:r>
          </a:p>
          <a:p>
            <a:pPr lvl="1">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dirty="0">
                <a:solidFill>
                  <a:schemeClr val="bg1"/>
                </a:solidFill>
              </a:rPr>
              <a:t>The GPS Vehicle Tracking System allows fleet managers to track vehicles in real time. The current position of the vehicle, status, the speed at which its travelling, fuel status, driver, trip route etc. The associated Web application displays the vehicle movement in Google Map. </a:t>
            </a:r>
          </a:p>
          <a:p>
            <a:pPr lvl="1">
              <a:spcBef>
                <a:spcPts val="450"/>
              </a:spcBef>
              <a:buFont typeface="Wingdings" pitchFamily="2" charset="2"/>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200" dirty="0">
                <a:solidFill>
                  <a:schemeClr val="bg1"/>
                </a:solidFill>
              </a:rPr>
              <a:t> </a:t>
            </a:r>
            <a:r>
              <a:rPr lang="en-US" sz="2200" b="1" u="sng" dirty="0">
                <a:solidFill>
                  <a:schemeClr val="bg1"/>
                </a:solidFill>
              </a:rPr>
              <a:t>GPS Vehicle Tracking System - V Zone Track : </a:t>
            </a:r>
            <a:r>
              <a:rPr lang="en-US" sz="2200" dirty="0">
                <a:solidFill>
                  <a:schemeClr val="bg1"/>
                </a:solidFill>
              </a:rPr>
              <a:t>Displays current status, location, speed, distance and routes travelled by any vehicle</a:t>
            </a:r>
          </a:p>
          <a:p>
            <a:pPr marL="0" indent="0">
              <a:buNone/>
            </a:pPr>
            <a:endParaRPr lang="en-US" dirty="0"/>
          </a:p>
        </p:txBody>
      </p:sp>
      <p:sp>
        <p:nvSpPr>
          <p:cNvPr id="3" name="AutoShape 1" descr="http://www.vzoneinternational.com/images/blue-bullet.gif"/>
          <p:cNvSpPr>
            <a:spLocks noChangeAspect="1" noChangeArrowheads="1"/>
          </p:cNvSpPr>
          <p:nvPr/>
        </p:nvSpPr>
        <p:spPr bwMode="auto">
          <a:xfrm>
            <a:off x="1733550" y="3132138"/>
            <a:ext cx="104775" cy="76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D:\V Zone GPS Vehicle Tracking System - 04.07.2011\New VTS Tools\Fathima Group\Device with label\AVL 1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457" y="4511676"/>
            <a:ext cx="2362200" cy="182880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2364" y="4425951"/>
            <a:ext cx="2552700" cy="191452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5600" y="4038600"/>
            <a:ext cx="1496863" cy="1148196"/>
          </a:xfrm>
          <a:prstGeom prst="rect">
            <a:avLst/>
          </a:prstGeom>
        </p:spPr>
      </p:pic>
      <p:pic>
        <p:nvPicPr>
          <p:cNvPr id="11" name="图片 2" descr="磁铁终端3 拷贝"/>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13451" y="5426076"/>
            <a:ext cx="1828800" cy="109610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73460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pic>
        <p:nvPicPr>
          <p:cNvPr id="8" name="Picture 7"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
        <p:nvSpPr>
          <p:cNvPr id="9" name="Rectangle 5"/>
          <p:cNvSpPr>
            <a:spLocks noChangeArrowheads="1"/>
          </p:cNvSpPr>
          <p:nvPr/>
        </p:nvSpPr>
        <p:spPr bwMode="auto">
          <a:xfrm>
            <a:off x="685800" y="152400"/>
            <a:ext cx="6858000" cy="609600"/>
          </a:xfrm>
          <a:prstGeom prst="rect">
            <a:avLst/>
          </a:prstGeom>
          <a:noFill/>
          <a:ln w="9525">
            <a:noFill/>
            <a:miter lim="800000"/>
            <a:headEnd/>
            <a:tailEnd/>
          </a:ln>
          <a:effectLst/>
        </p:spPr>
        <p:txBody>
          <a:bodyPr/>
          <a:lstStyle/>
          <a:p>
            <a:pPr algn="ctr">
              <a:defRPr/>
            </a:pPr>
            <a:r>
              <a:rPr lang="en-US" sz="2800" b="1" dirty="0">
                <a:solidFill>
                  <a:srgbClr val="660066"/>
                </a:solidFill>
                <a:effectLst>
                  <a:outerShdw blurRad="38100" dist="38100" dir="2700000" algn="tl">
                    <a:srgbClr val="000000"/>
                  </a:outerShdw>
                </a:effectLst>
                <a:latin typeface="Adobe Garamond Pro Bold" pitchFamily="18" charset="0"/>
                <a:cs typeface="+mn-cs"/>
              </a:rPr>
              <a:t>PRODUCTS RANGE</a:t>
            </a:r>
          </a:p>
        </p:txBody>
      </p:sp>
      <p:sp>
        <p:nvSpPr>
          <p:cNvPr id="6" name="Content Placeholder 11"/>
          <p:cNvSpPr>
            <a:spLocks noGrp="1"/>
          </p:cNvSpPr>
          <p:nvPr>
            <p:ph sz="half" idx="1"/>
          </p:nvPr>
        </p:nvSpPr>
        <p:spPr>
          <a:xfrm>
            <a:off x="392806" y="770586"/>
            <a:ext cx="6466114" cy="5638800"/>
          </a:xfrm>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b="1" dirty="0">
                <a:solidFill>
                  <a:schemeClr val="bg1"/>
                </a:solidFill>
              </a:rPr>
              <a:t>	GPS Accessories</a:t>
            </a:r>
          </a:p>
          <a:p>
            <a:pPr lvl="1">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chemeClr val="bg1"/>
                </a:solidFill>
              </a:rPr>
              <a:t>The Accessories establish two way communication between the client and drivers. These devices can be easily connected to the GPS system.</a:t>
            </a:r>
          </a:p>
          <a:p>
            <a:pPr>
              <a:buFont typeface="Wingdings" pitchFamily="2" charset="2"/>
              <a:buChar char="ü"/>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RFID Reader </a:t>
            </a:r>
            <a:r>
              <a:rPr lang="en-US" sz="2000" b="1" dirty="0">
                <a:solidFill>
                  <a:schemeClr val="bg1"/>
                </a:solidFill>
              </a:rPr>
              <a:t>: Reads the RFID card and data to the server via GPRS.</a:t>
            </a:r>
          </a:p>
          <a:p>
            <a:pPr>
              <a:buFont typeface="Wingdings" pitchFamily="2" charset="2"/>
              <a:buChar char="ü"/>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In Vehicle Camera  : </a:t>
            </a:r>
            <a:r>
              <a:rPr lang="en-US" sz="2000" b="1" dirty="0">
                <a:solidFill>
                  <a:schemeClr val="bg1"/>
                </a:solidFill>
              </a:rPr>
              <a:t>It is connected to the SOS button of the GPS device. It captures images and send them to the client in case of an emergency.</a:t>
            </a:r>
          </a:p>
          <a:p>
            <a:pPr>
              <a:buFont typeface="Wingdings" pitchFamily="2" charset="2"/>
              <a:buChar char="ü"/>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chemeClr val="bg1"/>
                </a:solidFill>
              </a:rPr>
              <a:t> Handset Phone &amp; LCD  : </a:t>
            </a:r>
            <a:r>
              <a:rPr lang="en-US" sz="2000" b="1" dirty="0">
                <a:solidFill>
                  <a:schemeClr val="bg1"/>
                </a:solidFill>
              </a:rPr>
              <a:t>Voice communication and SMS support to client made comfortable.</a:t>
            </a:r>
            <a:endParaRPr lang="en-US" sz="2000" dirty="0"/>
          </a:p>
        </p:txBody>
      </p:sp>
      <p:sp>
        <p:nvSpPr>
          <p:cNvPr id="3" name="AutoShape 1" descr="http://www.vzoneinternational.com/images/blue-bullet.gif"/>
          <p:cNvSpPr>
            <a:spLocks noChangeAspect="1" noChangeArrowheads="1"/>
          </p:cNvSpPr>
          <p:nvPr/>
        </p:nvSpPr>
        <p:spPr bwMode="auto">
          <a:xfrm>
            <a:off x="1733550" y="3132138"/>
            <a:ext cx="104775" cy="76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camerea"/>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186" y="740391"/>
            <a:ext cx="895350" cy="990600"/>
          </a:xfrm>
          <a:prstGeom prst="rect">
            <a:avLst/>
          </a:prstGeom>
          <a:ln>
            <a:noFill/>
          </a:ln>
          <a:effectLst>
            <a:softEdge rad="112500"/>
          </a:effectLst>
        </p:spPr>
      </p:pic>
      <p:pic>
        <p:nvPicPr>
          <p:cNvPr id="10" name="Picture 9" descr="message board"/>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3450" y="2378879"/>
            <a:ext cx="1929685" cy="942838"/>
          </a:xfrm>
          <a:prstGeom prst="rect">
            <a:avLst/>
          </a:prstGeom>
          <a:ln>
            <a:noFill/>
          </a:ln>
          <a:effectLst>
            <a:softEdge rad="112500"/>
          </a:effectLst>
        </p:spPr>
      </p:pic>
      <p:pic>
        <p:nvPicPr>
          <p:cNvPr id="11" name="Picture 10" descr="GPS With Message Screen"/>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2400" y="4946559"/>
            <a:ext cx="4924425" cy="1866900"/>
          </a:xfrm>
          <a:prstGeom prst="rect">
            <a:avLst/>
          </a:prstGeom>
          <a:ln>
            <a:noFill/>
          </a:ln>
          <a:effectLst>
            <a:softEdge rad="112500"/>
          </a:effectLst>
        </p:spPr>
      </p:pic>
      <p:pic>
        <p:nvPicPr>
          <p:cNvPr id="12" name="Picture 11" descr="Hand held GPS device"/>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69306" y="664382"/>
            <a:ext cx="748987" cy="1710742"/>
          </a:xfrm>
          <a:prstGeom prst="rect">
            <a:avLst/>
          </a:prstGeom>
          <a:ln>
            <a:noFill/>
          </a:ln>
          <a:effectLst>
            <a:softEdge rad="112500"/>
          </a:effectLst>
        </p:spPr>
      </p:pic>
      <p:pic>
        <p:nvPicPr>
          <p:cNvPr id="13" name="Picture 12" descr="C:\Users\Admin\AppData\Local\Temp\SNAGHTMLa29a32a.P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7400" y="4572000"/>
            <a:ext cx="1522217" cy="1399704"/>
          </a:xfrm>
          <a:prstGeom prst="rect">
            <a:avLst/>
          </a:prstGeom>
          <a:noFill/>
          <a:ln>
            <a:noFill/>
          </a:ln>
        </p:spPr>
      </p:pic>
      <p:pic>
        <p:nvPicPr>
          <p:cNvPr id="14" name="Picture 13"/>
          <p:cNvPicPr/>
          <p:nvPr/>
        </p:nvPicPr>
        <p:blipFill>
          <a:blip r:embed="rId8" cstate="print">
            <a:extLst>
              <a:ext uri="{28A0092B-C50C-407E-A947-70E740481C1C}">
                <a14:useLocalDpi xmlns:a14="http://schemas.microsoft.com/office/drawing/2010/main" val="0"/>
              </a:ext>
            </a:extLst>
          </a:blip>
          <a:srcRect/>
          <a:stretch>
            <a:fillRect/>
          </a:stretch>
        </p:blipFill>
        <p:spPr>
          <a:xfrm>
            <a:off x="7772400" y="4578824"/>
            <a:ext cx="809036" cy="685800"/>
          </a:xfrm>
          <a:prstGeom prst="rect">
            <a:avLst/>
          </a:prstGeom>
          <a:noFill/>
          <a:ln w="1">
            <a:noFill/>
            <a:miter lim="800000"/>
            <a:headEnd/>
            <a:tailEnd type="none" w="med" len="med"/>
          </a:ln>
          <a:effectLst/>
        </p:spPr>
      </p:pic>
      <p:pic>
        <p:nvPicPr>
          <p:cNvPr id="15" name="Picture 14"/>
          <p:cNvPicPr/>
          <p:nvPr/>
        </p:nvPicPr>
        <p:blipFill>
          <a:blip r:embed="rId9" cstate="print">
            <a:extLst>
              <a:ext uri="{28A0092B-C50C-407E-A947-70E740481C1C}">
                <a14:useLocalDpi xmlns:a14="http://schemas.microsoft.com/office/drawing/2010/main" val="0"/>
              </a:ext>
            </a:extLst>
          </a:blip>
          <a:stretch>
            <a:fillRect/>
          </a:stretch>
        </p:blipFill>
        <p:spPr>
          <a:xfrm>
            <a:off x="5943600" y="6210428"/>
            <a:ext cx="914400" cy="538619"/>
          </a:xfrm>
          <a:prstGeom prst="rect">
            <a:avLst/>
          </a:prstGeom>
        </p:spPr>
      </p:pic>
      <p:pic>
        <p:nvPicPr>
          <p:cNvPr id="16" name="Picture 15"/>
          <p:cNvPicPr/>
          <p:nvPr/>
        </p:nvPicPr>
        <p:blipFill>
          <a:blip r:embed="rId10" cstate="print">
            <a:extLst>
              <a:ext uri="{28A0092B-C50C-407E-A947-70E740481C1C}">
                <a14:useLocalDpi xmlns:a14="http://schemas.microsoft.com/office/drawing/2010/main" val="0"/>
              </a:ext>
            </a:extLst>
          </a:blip>
          <a:stretch>
            <a:fillRect/>
          </a:stretch>
        </p:blipFill>
        <p:spPr>
          <a:xfrm>
            <a:off x="7720575" y="5486400"/>
            <a:ext cx="918845" cy="815340"/>
          </a:xfrm>
          <a:prstGeom prst="rect">
            <a:avLst/>
          </a:prstGeom>
        </p:spPr>
      </p:pic>
      <p:pic>
        <p:nvPicPr>
          <p:cNvPr id="2050" name="图片 2" descr="磁铁终端3 拷贝"/>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58000" y="3322929"/>
            <a:ext cx="1828800" cy="109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58084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0" y="0"/>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FACILITIES</a:t>
            </a:r>
          </a:p>
        </p:txBody>
      </p:sp>
      <p:sp>
        <p:nvSpPr>
          <p:cNvPr id="8" name="Content Placeholder 7"/>
          <p:cNvSpPr>
            <a:spLocks noGrp="1"/>
          </p:cNvSpPr>
          <p:nvPr>
            <p:ph idx="1"/>
          </p:nvPr>
        </p:nvSpPr>
        <p:spPr>
          <a:xfrm>
            <a:off x="381000" y="685800"/>
            <a:ext cx="8610600" cy="5943600"/>
          </a:xfrm>
        </p:spPr>
        <p:txBody>
          <a:bodyPr/>
          <a:lstStyle/>
          <a:p>
            <a:r>
              <a:rPr lang="en-US" sz="2000" b="1" dirty="0">
                <a:solidFill>
                  <a:schemeClr val="bg1"/>
                </a:solidFill>
              </a:rPr>
              <a:t>Locate / Multi Track.</a:t>
            </a:r>
          </a:p>
          <a:p>
            <a:pPr lvl="0"/>
            <a:r>
              <a:rPr lang="en-US" sz="2000" b="1" dirty="0">
                <a:solidFill>
                  <a:schemeClr val="bg1"/>
                </a:solidFill>
              </a:rPr>
              <a:t>Live tracking / Trip View / Total distance driven</a:t>
            </a:r>
          </a:p>
          <a:p>
            <a:pPr lvl="0"/>
            <a:r>
              <a:rPr lang="en-US" sz="2000" b="1" dirty="0">
                <a:solidFill>
                  <a:schemeClr val="bg1"/>
                </a:solidFill>
              </a:rPr>
              <a:t>Idle status.</a:t>
            </a:r>
          </a:p>
          <a:p>
            <a:pPr lvl="0"/>
            <a:r>
              <a:rPr lang="en-US" sz="2000" b="1" dirty="0">
                <a:solidFill>
                  <a:schemeClr val="bg1"/>
                </a:solidFill>
              </a:rPr>
              <a:t>History tracking and locate.</a:t>
            </a:r>
          </a:p>
          <a:p>
            <a:pPr lvl="0"/>
            <a:r>
              <a:rPr lang="en-US" sz="2000" b="1" dirty="0">
                <a:solidFill>
                  <a:schemeClr val="bg1"/>
                </a:solidFill>
              </a:rPr>
              <a:t>View vehicle location and status in real time (i.e. if vehicle is stopped, moving or idling and driver behavior reports).</a:t>
            </a:r>
          </a:p>
          <a:p>
            <a:pPr lvl="0"/>
            <a:r>
              <a:rPr lang="en-US" sz="2000" b="1" dirty="0">
                <a:solidFill>
                  <a:schemeClr val="bg1"/>
                </a:solidFill>
              </a:rPr>
              <a:t>Estimated Trip Distance by time.</a:t>
            </a:r>
          </a:p>
          <a:p>
            <a:pPr lvl="0"/>
            <a:r>
              <a:rPr lang="en-US" sz="2000" b="1" dirty="0">
                <a:solidFill>
                  <a:schemeClr val="bg1"/>
                </a:solidFill>
              </a:rPr>
              <a:t>Schedule disables the vehicles from time to time.</a:t>
            </a:r>
          </a:p>
          <a:p>
            <a:pPr lvl="0"/>
            <a:r>
              <a:rPr lang="en-US" sz="2000" b="1" dirty="0">
                <a:solidFill>
                  <a:schemeClr val="bg1"/>
                </a:solidFill>
              </a:rPr>
              <a:t>Enable /Disable the vehicle by remotely thru the website / SMS .</a:t>
            </a:r>
          </a:p>
          <a:p>
            <a:pPr lvl="0"/>
            <a:r>
              <a:rPr lang="en-US" sz="2000" b="1" dirty="0">
                <a:solidFill>
                  <a:schemeClr val="bg1"/>
                </a:solidFill>
              </a:rPr>
              <a:t>Gradual motor arrest</a:t>
            </a:r>
          </a:p>
          <a:p>
            <a:pPr lvl="0"/>
            <a:r>
              <a:rPr lang="en-US" sz="2000" b="1" dirty="0">
                <a:solidFill>
                  <a:schemeClr val="bg1"/>
                </a:solidFill>
              </a:rPr>
              <a:t>Alert by email and SMS</a:t>
            </a:r>
          </a:p>
          <a:p>
            <a:pPr lvl="0"/>
            <a:r>
              <a:rPr lang="en-US" sz="2000" b="1" dirty="0">
                <a:solidFill>
                  <a:schemeClr val="bg1"/>
                </a:solidFill>
              </a:rPr>
              <a:t>Manage all the vehicle thru application </a:t>
            </a:r>
          </a:p>
          <a:p>
            <a:pPr lvl="0"/>
            <a:r>
              <a:rPr lang="en-US" sz="2000" b="1" dirty="0">
                <a:solidFill>
                  <a:schemeClr val="bg1"/>
                </a:solidFill>
              </a:rPr>
              <a:t>Tow detection.</a:t>
            </a:r>
          </a:p>
          <a:p>
            <a:pPr lvl="0"/>
            <a:r>
              <a:rPr lang="en-US" sz="2000" b="1" dirty="0">
                <a:solidFill>
                  <a:schemeClr val="bg1"/>
                </a:solidFill>
              </a:rPr>
              <a:t>Driver Behavior Analysis:</a:t>
            </a:r>
          </a:p>
          <a:p>
            <a:pPr lvl="1"/>
            <a:r>
              <a:rPr lang="en-US" sz="1600" b="1" dirty="0">
                <a:solidFill>
                  <a:schemeClr val="bg1"/>
                </a:solidFill>
              </a:rPr>
              <a:t>1- Harsh Breaking alerts</a:t>
            </a:r>
          </a:p>
          <a:p>
            <a:pPr lvl="1"/>
            <a:r>
              <a:rPr lang="en-US" sz="1600" b="1" dirty="0">
                <a:solidFill>
                  <a:schemeClr val="bg1"/>
                </a:solidFill>
              </a:rPr>
              <a:t>2- Course change</a:t>
            </a:r>
          </a:p>
          <a:p>
            <a:pPr lvl="1"/>
            <a:r>
              <a:rPr lang="en-US" sz="1600" b="1" dirty="0">
                <a:solidFill>
                  <a:schemeClr val="bg1"/>
                </a:solidFill>
              </a:rPr>
              <a:t>3- Over Speed.</a:t>
            </a:r>
          </a:p>
          <a:p>
            <a:endParaRPr lang="en-US" sz="2000" b="1" dirty="0">
              <a:solidFill>
                <a:schemeClr val="bg1"/>
              </a:solidFill>
              <a:latin typeface="Adobe Garamond Pro Bold" pitchFamily="18" charset="0"/>
            </a:endParaRP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194"/>
        </a:solidFill>
        <a:effectLst/>
      </p:bgPr>
    </p:bg>
    <p:spTree>
      <p:nvGrpSpPr>
        <p:cNvPr id="1" name=""/>
        <p:cNvGrpSpPr/>
        <p:nvPr/>
      </p:nvGrpSpPr>
      <p:grpSpPr>
        <a:xfrm>
          <a:off x="0" y="0"/>
          <a:ext cx="0" cy="0"/>
          <a:chOff x="0" y="0"/>
          <a:chExt cx="0" cy="0"/>
        </a:xfrm>
      </p:grpSpPr>
      <p:sp>
        <p:nvSpPr>
          <p:cNvPr id="3075" name="Rectangle 6"/>
          <p:cNvSpPr>
            <a:spLocks noChangeArrowheads="1"/>
          </p:cNvSpPr>
          <p:nvPr/>
        </p:nvSpPr>
        <p:spPr bwMode="auto">
          <a:xfrm>
            <a:off x="-228600" y="9148"/>
            <a:ext cx="9144000" cy="685800"/>
          </a:xfrm>
          <a:prstGeom prst="rect">
            <a:avLst/>
          </a:prstGeom>
          <a:solidFill>
            <a:schemeClr val="bg1"/>
          </a:solidFill>
          <a:ln w="9525">
            <a:noFill/>
            <a:miter lim="800000"/>
            <a:headEnd/>
            <a:tailEnd/>
          </a:ln>
        </p:spPr>
        <p:txBody>
          <a:bodyPr wrap="none" anchor="ctr"/>
          <a:lstStyle/>
          <a:p>
            <a:endParaRPr lang="en-GB"/>
          </a:p>
        </p:txBody>
      </p:sp>
      <p:sp>
        <p:nvSpPr>
          <p:cNvPr id="9221" name="Rectangle 5"/>
          <p:cNvSpPr>
            <a:spLocks noChangeArrowheads="1"/>
          </p:cNvSpPr>
          <p:nvPr/>
        </p:nvSpPr>
        <p:spPr bwMode="auto">
          <a:xfrm>
            <a:off x="1905000" y="152400"/>
            <a:ext cx="5638800" cy="609600"/>
          </a:xfrm>
          <a:prstGeom prst="rect">
            <a:avLst/>
          </a:prstGeom>
          <a:noFill/>
          <a:ln w="9525">
            <a:noFill/>
            <a:miter lim="800000"/>
            <a:headEnd/>
            <a:tailEnd/>
          </a:ln>
          <a:effectLst/>
        </p:spPr>
        <p:txBody>
          <a:bodyPr/>
          <a:lstStyle/>
          <a:p>
            <a:pPr algn="ctr">
              <a:defRPr/>
            </a:pPr>
            <a:r>
              <a:rPr lang="en-US" sz="2500" b="1" dirty="0">
                <a:solidFill>
                  <a:srgbClr val="660066"/>
                </a:solidFill>
                <a:effectLst>
                  <a:outerShdw blurRad="38100" dist="38100" dir="2700000" algn="tl">
                    <a:srgbClr val="000000"/>
                  </a:outerShdw>
                </a:effectLst>
                <a:latin typeface="Adobe Garamond Pro Bold" pitchFamily="18" charset="0"/>
                <a:cs typeface="+mn-cs"/>
              </a:rPr>
              <a:t>FEATURES &amp; BENEFITS</a:t>
            </a:r>
          </a:p>
        </p:txBody>
      </p:sp>
      <p:pic>
        <p:nvPicPr>
          <p:cNvPr id="9" name="Picture 8" descr="E:\V Zone International\000 DBMC Back up - 20-02-10--\vzone1 - Logo.jpg"/>
          <p:cNvPicPr>
            <a:picLocks noChangeAspect="1" noChangeArrowheads="1"/>
          </p:cNvPicPr>
          <p:nvPr/>
        </p:nvPicPr>
        <p:blipFill>
          <a:blip r:embed="rId2" cstate="print"/>
          <a:srcRect/>
          <a:stretch>
            <a:fillRect/>
          </a:stretch>
        </p:blipFill>
        <p:spPr bwMode="auto">
          <a:xfrm>
            <a:off x="7772400" y="2"/>
            <a:ext cx="1371600" cy="691402"/>
          </a:xfrm>
          <a:prstGeom prst="rect">
            <a:avLst/>
          </a:prstGeom>
          <a:noFill/>
          <a:ln w="9525">
            <a:noFill/>
            <a:miter lim="800000"/>
            <a:headEnd/>
            <a:tailEnd/>
          </a:ln>
        </p:spPr>
      </p:pic>
      <p:graphicFrame>
        <p:nvGraphicFramePr>
          <p:cNvPr id="12" name="Table 11"/>
          <p:cNvGraphicFramePr>
            <a:graphicFrameLocks noGrp="1"/>
          </p:cNvGraphicFramePr>
          <p:nvPr>
            <p:extLst>
              <p:ext uri="{D42A27DB-BD31-4B8C-83A1-F6EECF244321}">
                <p14:modId xmlns:p14="http://schemas.microsoft.com/office/powerpoint/2010/main" val="1334852516"/>
              </p:ext>
            </p:extLst>
          </p:nvPr>
        </p:nvGraphicFramePr>
        <p:xfrm>
          <a:off x="152400" y="1447800"/>
          <a:ext cx="8839200" cy="5105400"/>
        </p:xfrm>
        <a:graphic>
          <a:graphicData uri="http://schemas.openxmlformats.org/drawingml/2006/table">
            <a:tbl>
              <a:tblPr firstRow="1" firstCol="1" bandRow="1">
                <a:tableStyleId>{B301B821-A1FF-4177-AEE7-76D212191A09}</a:tableStyleId>
              </a:tblPr>
              <a:tblGrid>
                <a:gridCol w="1187501">
                  <a:extLst>
                    <a:ext uri="{9D8B030D-6E8A-4147-A177-3AD203B41FA5}">
                      <a16:colId xmlns:a16="http://schemas.microsoft.com/office/drawing/2014/main" val="20000"/>
                    </a:ext>
                  </a:extLst>
                </a:gridCol>
                <a:gridCol w="2903811">
                  <a:extLst>
                    <a:ext uri="{9D8B030D-6E8A-4147-A177-3AD203B41FA5}">
                      <a16:colId xmlns:a16="http://schemas.microsoft.com/office/drawing/2014/main" val="20001"/>
                    </a:ext>
                  </a:extLst>
                </a:gridCol>
                <a:gridCol w="4747888">
                  <a:extLst>
                    <a:ext uri="{9D8B030D-6E8A-4147-A177-3AD203B41FA5}">
                      <a16:colId xmlns:a16="http://schemas.microsoft.com/office/drawing/2014/main" val="20002"/>
                    </a:ext>
                  </a:extLst>
                </a:gridCol>
              </a:tblGrid>
              <a:tr h="628293">
                <a:tc>
                  <a:txBody>
                    <a:bodyPr/>
                    <a:lstStyle/>
                    <a:p>
                      <a:pPr marL="0" algn="l" defTabSz="457200" rtl="0" eaLnBrk="1" latinLnBrk="0" hangingPunct="1">
                        <a:spcAft>
                          <a:spcPts val="0"/>
                        </a:spcAft>
                      </a:pPr>
                      <a:r>
                        <a:rPr lang="en-GB" sz="2000" b="1" kern="1200" dirty="0">
                          <a:solidFill>
                            <a:schemeClr val="lt1"/>
                          </a:solidFill>
                          <a:effectLst/>
                          <a:latin typeface="+mn-lt"/>
                          <a:ea typeface="+mn-ea"/>
                          <a:cs typeface="+mn-cs"/>
                        </a:rPr>
                        <a:t>Item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457200" rtl="0" eaLnBrk="1" latinLnBrk="0" hangingPunct="1">
                        <a:spcAft>
                          <a:spcPts val="0"/>
                        </a:spcAft>
                      </a:pPr>
                      <a:r>
                        <a:rPr lang="en-US" sz="2000" b="1" kern="1200" dirty="0">
                          <a:solidFill>
                            <a:schemeClr val="lt1"/>
                          </a:solidFill>
                          <a:effectLst/>
                          <a:latin typeface="+mn-lt"/>
                          <a:ea typeface="+mn-ea"/>
                          <a:cs typeface="+mn-cs"/>
                        </a:rPr>
                        <a:t>Deliverables</a:t>
                      </a:r>
                      <a:endParaRPr lang="en-GB" sz="2000" b="1" kern="12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b="1" kern="1200" dirty="0">
                          <a:solidFill>
                            <a:schemeClr val="lt1"/>
                          </a:solidFill>
                          <a:effectLst/>
                          <a:latin typeface="+mn-lt"/>
                          <a:ea typeface="+mn-ea"/>
                          <a:cs typeface="+mn-cs"/>
                        </a:rPr>
                        <a:t>Advantages</a:t>
                      </a:r>
                      <a:endParaRPr lang="en-GB" sz="2000" b="1" kern="1200" dirty="0">
                        <a:solidFill>
                          <a:schemeClr val="lt1"/>
                        </a:solidFill>
                        <a:effectLst/>
                        <a:latin typeface="+mn-lt"/>
                        <a:ea typeface="+mn-ea"/>
                        <a:cs typeface="+mn-cs"/>
                      </a:endParaRPr>
                    </a:p>
                    <a:p>
                      <a:pPr marL="0" algn="l" defTabSz="457200" rtl="0" eaLnBrk="1" latinLnBrk="0" hangingPunct="1">
                        <a:spcAft>
                          <a:spcPts val="0"/>
                        </a:spcAft>
                      </a:pPr>
                      <a:endParaRPr lang="en-GB" sz="2000" b="1" kern="1200" dirty="0">
                        <a:solidFill>
                          <a:schemeClr val="lt1"/>
                        </a:solidFill>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696390">
                <a:tc>
                  <a:txBody>
                    <a:bodyPr/>
                    <a:lstStyle/>
                    <a:p>
                      <a:pPr lvl="0"/>
                      <a:r>
                        <a:rPr lang="en-US" sz="2000" dirty="0"/>
                        <a:t>Tracking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buFont typeface="Wingdings" panose="05000000000000000000" pitchFamily="2" charset="2"/>
                        <a:buChar char="Ø"/>
                      </a:pPr>
                      <a:r>
                        <a:rPr lang="en-GB" sz="1800" kern="1200" dirty="0">
                          <a:solidFill>
                            <a:schemeClr val="dk1"/>
                          </a:solidFill>
                          <a:latin typeface="+mn-lt"/>
                          <a:ea typeface="+mn-ea"/>
                          <a:cs typeface="+mn-cs"/>
                        </a:rPr>
                        <a:t>Live vehicle Locations /Speed</a:t>
                      </a:r>
                      <a:r>
                        <a:rPr lang="en-GB" sz="1800" kern="1200" baseline="0" dirty="0">
                          <a:solidFill>
                            <a:schemeClr val="dk1"/>
                          </a:solidFill>
                          <a:latin typeface="+mn-lt"/>
                          <a:ea typeface="+mn-ea"/>
                          <a:cs typeface="+mn-cs"/>
                        </a:rPr>
                        <a:t> / Status</a:t>
                      </a:r>
                      <a:endParaRPr lang="en-GB" sz="1800" kern="1200" dirty="0">
                        <a:solidFill>
                          <a:schemeClr val="dk1"/>
                        </a:solidFill>
                        <a:latin typeface="+mn-lt"/>
                        <a:ea typeface="+mn-ea"/>
                        <a:cs typeface="+mn-cs"/>
                      </a:endParaRPr>
                    </a:p>
                    <a:p>
                      <a:pPr marL="457200" lvl="0" indent="-457200" algn="l" defTabSz="914400" rtl="0" eaLnBrk="1" latinLnBrk="0" hangingPunct="1">
                        <a:buFont typeface="Wingdings" panose="05000000000000000000" pitchFamily="2" charset="2"/>
                        <a:buChar char="Ø"/>
                      </a:pPr>
                      <a:r>
                        <a:rPr lang="en-GB" sz="1800" kern="1200" dirty="0">
                          <a:solidFill>
                            <a:schemeClr val="dk1"/>
                          </a:solidFill>
                          <a:latin typeface="+mn-lt"/>
                          <a:ea typeface="+mn-ea"/>
                          <a:cs typeface="+mn-cs"/>
                        </a:rPr>
                        <a:t>Summary reports: Daily/Monthly</a:t>
                      </a:r>
                    </a:p>
                    <a:p>
                      <a:pPr marL="457200" lvl="0" indent="-457200" algn="l" defTabSz="914400" rtl="0" eaLnBrk="1" latinLnBrk="0" hangingPunct="1">
                        <a:buFont typeface="Wingdings" panose="05000000000000000000" pitchFamily="2" charset="2"/>
                        <a:buChar char="Ø"/>
                      </a:pPr>
                      <a:r>
                        <a:rPr lang="en-GB" sz="1800" kern="1200" dirty="0">
                          <a:solidFill>
                            <a:schemeClr val="dk1"/>
                          </a:solidFill>
                          <a:latin typeface="+mn-lt"/>
                          <a:ea typeface="+mn-ea"/>
                          <a:cs typeface="+mn-cs"/>
                        </a:rPr>
                        <a:t>Driver info</a:t>
                      </a:r>
                      <a:endParaRPr lang="en-US" sz="1800" kern="1200" dirty="0">
                        <a:solidFill>
                          <a:schemeClr val="dk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800" kern="1200" dirty="0">
                          <a:solidFill>
                            <a:schemeClr val="dk1"/>
                          </a:solidFill>
                          <a:latin typeface="+mn-lt"/>
                          <a:ea typeface="+mn-ea"/>
                          <a:cs typeface="+mn-cs"/>
                        </a:rPr>
                        <a:t>Real time</a:t>
                      </a:r>
                      <a:r>
                        <a:rPr lang="en-GB" sz="1800" kern="1200" baseline="0" dirty="0">
                          <a:solidFill>
                            <a:schemeClr val="dk1"/>
                          </a:solidFill>
                          <a:latin typeface="+mn-lt"/>
                          <a:ea typeface="+mn-ea"/>
                          <a:cs typeface="+mn-cs"/>
                        </a:rPr>
                        <a:t> info of the fleet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800" kern="1200" baseline="0" dirty="0">
                          <a:solidFill>
                            <a:schemeClr val="dk1"/>
                          </a:solidFill>
                          <a:latin typeface="+mn-lt"/>
                          <a:ea typeface="+mn-ea"/>
                          <a:cs typeface="+mn-cs"/>
                        </a:rPr>
                        <a:t>More control – Less Misuse</a:t>
                      </a:r>
                    </a:p>
                    <a:p>
                      <a:pPr marL="285750" indent="-285750" algn="l">
                        <a:spcAft>
                          <a:spcPts val="0"/>
                        </a:spcAft>
                        <a:buFont typeface="Wingdings" panose="05000000000000000000" pitchFamily="2" charset="2"/>
                        <a:buChar char="Ø"/>
                      </a:pPr>
                      <a:r>
                        <a:rPr lang="en-GB" sz="1800" kern="1200" dirty="0">
                          <a:solidFill>
                            <a:schemeClr val="dk1"/>
                          </a:solidFill>
                          <a:latin typeface="+mn-lt"/>
                          <a:ea typeface="+mn-ea"/>
                          <a:cs typeface="+mn-cs"/>
                        </a:rPr>
                        <a:t>Planned Vs Total</a:t>
                      </a:r>
                      <a:r>
                        <a:rPr lang="en-GB" sz="1800" kern="1200" baseline="0" dirty="0">
                          <a:solidFill>
                            <a:schemeClr val="dk1"/>
                          </a:solidFill>
                          <a:latin typeface="+mn-lt"/>
                          <a:ea typeface="+mn-ea"/>
                          <a:cs typeface="+mn-cs"/>
                        </a:rPr>
                        <a:t> km travel : Misuse is identified.</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800" kern="1200" dirty="0">
                          <a:solidFill>
                            <a:schemeClr val="dk1"/>
                          </a:solidFill>
                          <a:latin typeface="+mn-lt"/>
                          <a:ea typeface="+mn-ea"/>
                          <a:cs typeface="+mn-cs"/>
                        </a:rPr>
                        <a:t>Higher management have idea about the Macro level performance.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48195">
                <a:tc>
                  <a:txBody>
                    <a:bodyPr/>
                    <a:lstStyle/>
                    <a:p>
                      <a:pPr lvl="0"/>
                      <a:r>
                        <a:rPr lang="en-GB" sz="2000" dirty="0"/>
                        <a:t>Trips</a:t>
                      </a:r>
                      <a:endParaRPr lang="en-US" sz="200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buFont typeface="Wingdings" panose="05000000000000000000" pitchFamily="2" charset="2"/>
                        <a:buChar char="Ø"/>
                      </a:pPr>
                      <a:r>
                        <a:rPr lang="en-GB" sz="1800" kern="1200" dirty="0">
                          <a:solidFill>
                            <a:schemeClr val="dk1"/>
                          </a:solidFill>
                          <a:latin typeface="+mn-lt"/>
                          <a:ea typeface="+mn-ea"/>
                          <a:cs typeface="+mn-cs"/>
                        </a:rPr>
                        <a:t>Trip based Reports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Deliveries under track</a:t>
                      </a:r>
                    </a:p>
                    <a:p>
                      <a:pPr marL="285750" indent="-285750" algn="l" defTabSz="914400" rtl="0" eaLnBrk="1" latinLnBrk="0" hangingPunct="1">
                        <a:spcAft>
                          <a:spcPts val="0"/>
                        </a:spcAft>
                        <a:buFont typeface="Wingdings" panose="05000000000000000000" pitchFamily="2" charset="2"/>
                        <a:buChar char="Ø"/>
                      </a:pPr>
                      <a:r>
                        <a:rPr lang="en-GB" sz="1800" b="1" kern="1200" dirty="0">
                          <a:solidFill>
                            <a:schemeClr val="dk1"/>
                          </a:solidFill>
                          <a:effectLst/>
                          <a:latin typeface="+mn-lt"/>
                          <a:ea typeface="+mn-ea"/>
                          <a:cs typeface="+mn-cs"/>
                        </a:rPr>
                        <a:t>Early work finish </a:t>
                      </a:r>
                      <a:r>
                        <a:rPr lang="en-GB" sz="1800" kern="1200" dirty="0">
                          <a:solidFill>
                            <a:schemeClr val="dk1"/>
                          </a:solidFill>
                          <a:effectLst/>
                          <a:latin typeface="+mn-lt"/>
                          <a:ea typeface="+mn-ea"/>
                          <a:cs typeface="+mn-cs"/>
                        </a:rPr>
                        <a:t>is under scanner</a:t>
                      </a:r>
                    </a:p>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Multiple trips are planned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848195">
                <a:tc>
                  <a:txBody>
                    <a:bodyPr/>
                    <a:lstStyle/>
                    <a:p>
                      <a:pPr lvl="0"/>
                      <a:r>
                        <a:rPr lang="en-US" sz="2000" dirty="0"/>
                        <a:t>Alerts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lvl="0" indent="-457200" algn="l" defTabSz="914400" rtl="0" eaLnBrk="1" latinLnBrk="0" hangingPunct="1">
                        <a:buFont typeface="Wingdings" panose="05000000000000000000" pitchFamily="2" charset="2"/>
                        <a:buChar char="Ø"/>
                      </a:pPr>
                      <a:r>
                        <a:rPr lang="en-GB" sz="1800" kern="1200" dirty="0">
                          <a:solidFill>
                            <a:schemeClr val="dk1"/>
                          </a:solidFill>
                          <a:latin typeface="+mn-lt"/>
                          <a:ea typeface="+mn-ea"/>
                          <a:cs typeface="+mn-cs"/>
                        </a:rPr>
                        <a:t>Alerts : Excess idle / Stop, Off-time movements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Real time notification of the violations</a:t>
                      </a:r>
                    </a:p>
                    <a:p>
                      <a:pPr marL="285750" indent="-285750" algn="l" defTabSz="914400" rtl="0" eaLnBrk="1" latinLnBrk="0" hangingPunct="1">
                        <a:spcAft>
                          <a:spcPts val="0"/>
                        </a:spcAft>
                        <a:buFont typeface="Wingdings" panose="05000000000000000000" pitchFamily="2" charset="2"/>
                        <a:buChar char="Ø"/>
                      </a:pPr>
                      <a:endParaRPr lang="en-GB" sz="1800" kern="1200" dirty="0">
                        <a:solidFill>
                          <a:schemeClr val="dk1"/>
                        </a:solidFill>
                        <a:effectLst/>
                        <a:latin typeface="+mn-lt"/>
                        <a:ea typeface="+mn-ea"/>
                        <a:cs typeface="+mn-cs"/>
                      </a:endParaRPr>
                    </a:p>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Proactive actions to stop missuses.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084327">
                <a:tc>
                  <a:txBody>
                    <a:bodyPr/>
                    <a:lstStyle/>
                    <a:p>
                      <a:pPr marL="0" lvl="0" indent="0" algn="l" defTabSz="914400" rtl="0" eaLnBrk="1" latinLnBrk="0" hangingPunct="1">
                        <a:buFont typeface="Wingdings" panose="05000000000000000000" pitchFamily="2" charset="2"/>
                        <a:buNone/>
                      </a:pPr>
                      <a:r>
                        <a:rPr lang="en-GB" sz="2000" kern="1200" dirty="0">
                          <a:solidFill>
                            <a:schemeClr val="dk1"/>
                          </a:solidFill>
                          <a:latin typeface="+mn-lt"/>
                          <a:ea typeface="+mn-ea"/>
                          <a:cs typeface="+mn-cs"/>
                        </a:rPr>
                        <a:t>Status Charts</a:t>
                      </a:r>
                    </a:p>
                    <a:p>
                      <a:pPr lvl="0"/>
                      <a:endParaRPr lang="en-US" sz="2000" dirty="0"/>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800" kern="1200" dirty="0">
                          <a:solidFill>
                            <a:schemeClr val="dk1"/>
                          </a:solidFill>
                          <a:latin typeface="+mn-lt"/>
                          <a:ea typeface="+mn-ea"/>
                          <a:cs typeface="+mn-cs"/>
                        </a:rPr>
                        <a:t>Status : Travel,  idle , Stop</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GB" sz="1800" kern="1200" dirty="0">
                          <a:solidFill>
                            <a:schemeClr val="dk1"/>
                          </a:solidFill>
                          <a:latin typeface="+mn-lt"/>
                          <a:ea typeface="+mn-ea"/>
                          <a:cs typeface="+mn-cs"/>
                        </a:rPr>
                        <a:t>Timeline </a:t>
                      </a:r>
                      <a:r>
                        <a:rPr lang="en-GB" sz="1800" kern="1200" baseline="0" dirty="0">
                          <a:solidFill>
                            <a:schemeClr val="dk1"/>
                          </a:solidFill>
                          <a:latin typeface="+mn-lt"/>
                          <a:ea typeface="+mn-ea"/>
                          <a:cs typeface="+mn-cs"/>
                        </a:rPr>
                        <a:t> Based Status</a:t>
                      </a:r>
                      <a:endParaRPr lang="en-GB" sz="1800" kern="1200" dirty="0">
                        <a:solidFill>
                          <a:schemeClr val="dk1"/>
                        </a:solidFill>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Easy bird eye view for management.</a:t>
                      </a:r>
                    </a:p>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Productivity can be accessed on macro level.</a:t>
                      </a:r>
                    </a:p>
                    <a:p>
                      <a:pPr marL="285750" indent="-285750" algn="l" defTabSz="914400" rtl="0" eaLnBrk="1" latinLnBrk="0" hangingPunct="1">
                        <a:spcAft>
                          <a:spcPts val="0"/>
                        </a:spcAft>
                        <a:buFont typeface="Wingdings" panose="05000000000000000000" pitchFamily="2" charset="2"/>
                        <a:buChar char="Ø"/>
                      </a:pPr>
                      <a:r>
                        <a:rPr lang="en-GB" sz="1800" kern="1200" dirty="0">
                          <a:solidFill>
                            <a:schemeClr val="dk1"/>
                          </a:solidFill>
                          <a:effectLst/>
                          <a:latin typeface="+mn-lt"/>
                          <a:ea typeface="+mn-ea"/>
                          <a:cs typeface="+mn-cs"/>
                        </a:rPr>
                        <a:t>Vehicle allotment based on utilisation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 name="Rectangle 2"/>
          <p:cNvSpPr>
            <a:spLocks noGrp="1" noChangeArrowheads="1"/>
          </p:cNvSpPr>
          <p:nvPr>
            <p:ph type="title"/>
          </p:nvPr>
        </p:nvSpPr>
        <p:spPr>
          <a:xfrm>
            <a:off x="-76200" y="733048"/>
            <a:ext cx="4199860" cy="609600"/>
          </a:xfrm>
        </p:spPr>
        <p:txBody>
          <a:bodyPr>
            <a:normAutofit/>
          </a:bodyPr>
          <a:lstStyle/>
          <a:p>
            <a:pPr lvl="0"/>
            <a:r>
              <a:rPr lang="en-GB" sz="2400" b="1" dirty="0">
                <a:solidFill>
                  <a:schemeClr val="bg1"/>
                </a:solidFill>
              </a:rPr>
              <a:t>GPS Tracking</a:t>
            </a:r>
            <a:endParaRPr lang="en-US" sz="2400" b="1" dirty="0">
              <a:solidFill>
                <a:schemeClr val="bg1"/>
              </a:solidFill>
            </a:endParaRPr>
          </a:p>
        </p:txBody>
      </p:sp>
    </p:spTree>
    <p:extLst>
      <p:ext uri="{BB962C8B-B14F-4D97-AF65-F5344CB8AC3E}">
        <p14:creationId xmlns:p14="http://schemas.microsoft.com/office/powerpoint/2010/main" val="1061045043"/>
      </p:ext>
    </p:extLst>
  </p:cSld>
  <p:clrMapOvr>
    <a:masterClrMapping/>
  </p:clrMapOvr>
  <p:transition spd="slow">
    <p:wipe/>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4320</TotalTime>
  <Words>842</Words>
  <Application>Microsoft Office PowerPoint</Application>
  <PresentationFormat>On-screen Show (4:3)</PresentationFormat>
  <Paragraphs>170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Adobe Garamond Pro Bold</vt:lpstr>
      <vt:lpstr>Century Gothic</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GPS Tracking</vt:lpstr>
      <vt:lpstr>Temperature Sensors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Shabeer Ali</dc:creator>
  <cp:lastModifiedBy>Shabeer Ali</cp:lastModifiedBy>
  <cp:revision>939</cp:revision>
  <dcterms:created xsi:type="dcterms:W3CDTF">2003-06-13T15:46:50Z</dcterms:created>
  <dcterms:modified xsi:type="dcterms:W3CDTF">2019-08-07T09:24:44Z</dcterms:modified>
</cp:coreProperties>
</file>